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66" r:id="rId4"/>
    <p:sldId id="271" r:id="rId5"/>
    <p:sldId id="257" r:id="rId6"/>
    <p:sldId id="265" r:id="rId7"/>
    <p:sldId id="273" r:id="rId8"/>
    <p:sldId id="274" r:id="rId9"/>
    <p:sldId id="272" r:id="rId10"/>
    <p:sldId id="270" r:id="rId11"/>
    <p:sldId id="258" r:id="rId12"/>
    <p:sldId id="267" r:id="rId13"/>
    <p:sldId id="259" r:id="rId14"/>
    <p:sldId id="260" r:id="rId15"/>
    <p:sldId id="280" r:id="rId16"/>
    <p:sldId id="261" r:id="rId17"/>
    <p:sldId id="269" r:id="rId18"/>
    <p:sldId id="263" r:id="rId19"/>
    <p:sldId id="268" r:id="rId20"/>
    <p:sldId id="281" r:id="rId21"/>
    <p:sldId id="279" r:id="rId22"/>
    <p:sldId id="278" r:id="rId23"/>
    <p:sldId id="277" r:id="rId24"/>
    <p:sldId id="276" r:id="rId25"/>
    <p:sldId id="290" r:id="rId26"/>
    <p:sldId id="282" r:id="rId27"/>
    <p:sldId id="285" r:id="rId28"/>
    <p:sldId id="289" r:id="rId29"/>
  </p:sldIdLst>
  <p:sldSz cx="9144000" cy="6858000" type="screen4x3"/>
  <p:notesSz cx="6858000" cy="9144000"/>
  <p:embeddedFontLst>
    <p:embeddedFont>
      <p:font typeface="Calligrapher" pitchFamily="2" charset="0"/>
      <p:regular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Architect" pitchFamily="34" charset="0"/>
      <p:regular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00"/>
    <a:srgbClr val="D8EBC5"/>
    <a:srgbClr val="FFFF00"/>
    <a:srgbClr val="CC3300"/>
    <a:srgbClr val="005800"/>
    <a:srgbClr val="CADBC7"/>
    <a:srgbClr val="D4E2D2"/>
    <a:srgbClr val="D1E0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9" d="100"/>
          <a:sy n="79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7" name="Picture 27" descr="MOSLEM5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000"/>
          </a:blip>
          <a:srcRect/>
          <a:stretch>
            <a:fillRect/>
          </a:stretch>
        </p:blipFill>
        <p:spPr bwMode="auto">
          <a:xfrm>
            <a:off x="228600" y="304800"/>
            <a:ext cx="863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Line 31"/>
          <p:cNvSpPr>
            <a:spLocks noChangeShapeType="1"/>
          </p:cNvSpPr>
          <p:nvPr userDrawn="1"/>
        </p:nvSpPr>
        <p:spPr bwMode="auto">
          <a:xfrm>
            <a:off x="1295400" y="0"/>
            <a:ext cx="0" cy="6858000"/>
          </a:xfrm>
          <a:prstGeom prst="line">
            <a:avLst/>
          </a:prstGeom>
          <a:noFill/>
          <a:ln w="28575">
            <a:solidFill>
              <a:srgbClr val="0078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2819400" y="762000"/>
            <a:ext cx="4648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ISLAM: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Submission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to the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Will of Allah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438400" y="5568950"/>
            <a:ext cx="5486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By:  Ms. Susan M. Pojer</a:t>
            </a:r>
            <a:b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</a:b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Horace Greeley HS   Chappaqua, 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647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09800" y="3048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1.  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Shahada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248650" y="3248025"/>
            <a:ext cx="27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1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057400" y="1371600"/>
            <a:ext cx="57150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The testimony.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The declaration of faith: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667000" y="2667000"/>
            <a:ext cx="50609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There is no god worthy of </a:t>
            </a:r>
            <a:b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</a:br>
            <a: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worship except God, and</a:t>
            </a:r>
            <a:b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</a:br>
            <a: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Muhammad is His</a:t>
            </a:r>
            <a:b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</a:br>
            <a: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Messenger [or Prophet].</a:t>
            </a:r>
          </a:p>
        </p:txBody>
      </p:sp>
      <p:pic>
        <p:nvPicPr>
          <p:cNvPr id="41991" name="Picture 7" descr="Qur'an 48:29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3200400" y="4876800"/>
            <a:ext cx="3810000" cy="1611313"/>
          </a:xfrm>
          <a:prstGeom prst="rect">
            <a:avLst/>
          </a:prstGeom>
          <a:noFill/>
          <a:ln w="9525">
            <a:solidFill>
              <a:srgbClr val="0058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1371600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0" y="304800"/>
            <a:ext cx="579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2.  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Salat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24850" y="29718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2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7086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The mandatory prayers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performed 5 times a day: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    </a:t>
            </a:r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*</a:t>
            </a:r>
            <a:r>
              <a:rPr lang="en-US" sz="3000" b="1">
                <a:latin typeface="Comic Sans MS" pitchFamily="66" charset="0"/>
              </a:rPr>
              <a:t> dawn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    </a:t>
            </a:r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*</a:t>
            </a:r>
            <a:r>
              <a:rPr lang="en-US" sz="3000" b="1">
                <a:latin typeface="Comic Sans MS" pitchFamily="66" charset="0"/>
              </a:rPr>
              <a:t> noon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    </a:t>
            </a:r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*</a:t>
            </a:r>
            <a:r>
              <a:rPr lang="en-US" sz="3000" b="1">
                <a:latin typeface="Comic Sans MS" pitchFamily="66" charset="0"/>
              </a:rPr>
              <a:t> late afternoon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   </a:t>
            </a:r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 * </a:t>
            </a:r>
            <a:r>
              <a:rPr lang="en-US" sz="3000" b="1">
                <a:latin typeface="Comic Sans MS" pitchFamily="66" charset="0"/>
              </a:rPr>
              <a:t>sunset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   </a:t>
            </a:r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 * </a:t>
            </a:r>
            <a:r>
              <a:rPr lang="en-US" sz="3000" b="1">
                <a:latin typeface="Comic Sans MS" pitchFamily="66" charset="0"/>
              </a:rPr>
              <a:t>before going to bed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Wash before praying.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Face Mecca and use a prayer rug.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8650" y="1371600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0" y="3048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2.  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Salat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324850" y="29718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2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676400" y="1371600"/>
            <a:ext cx="6477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The call to prayer by the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</a:t>
            </a:r>
            <a:r>
              <a:rPr lang="en-US" sz="3000" b="1" i="1">
                <a:solidFill>
                  <a:srgbClr val="CC3300"/>
                </a:solidFill>
                <a:latin typeface="Comic Sans MS" pitchFamily="66" charset="0"/>
              </a:rPr>
              <a:t>muezzin</a:t>
            </a:r>
            <a:r>
              <a:rPr lang="en-US" sz="3000" b="1">
                <a:latin typeface="Comic Sans MS" pitchFamily="66" charset="0"/>
              </a:rPr>
              <a:t> in the </a:t>
            </a:r>
            <a:r>
              <a:rPr lang="en-US" sz="3000" b="1" i="1">
                <a:solidFill>
                  <a:srgbClr val="CC3300"/>
                </a:solidFill>
                <a:latin typeface="Comic Sans MS" pitchFamily="66" charset="0"/>
              </a:rPr>
              <a:t>minaret</a:t>
            </a:r>
            <a:r>
              <a:rPr lang="en-US" sz="3000" b="1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Pray in the </a:t>
            </a:r>
            <a:r>
              <a:rPr lang="en-US" sz="3000" b="1">
                <a:solidFill>
                  <a:srgbClr val="CC3300"/>
                </a:solidFill>
                <a:latin typeface="Comic Sans MS" pitchFamily="66" charset="0"/>
              </a:rPr>
              <a:t>mosque</a:t>
            </a:r>
            <a:r>
              <a:rPr lang="en-US" sz="3000" b="1">
                <a:latin typeface="Comic Sans MS" pitchFamily="66" charset="0"/>
              </a:rPr>
              <a:t> on Friday.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8919" name="Picture 7" descr="Muslims in Mosque praying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1752600" y="3810000"/>
            <a:ext cx="3581400" cy="23764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8925" name="Picture 13" descr="10291558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r="17653"/>
          <a:stretch>
            <a:fillRect/>
          </a:stretch>
        </p:blipFill>
        <p:spPr bwMode="auto">
          <a:xfrm>
            <a:off x="5638800" y="3505200"/>
            <a:ext cx="2362200" cy="29257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lahuAkhba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7240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3.  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Zakat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248650" y="3324225"/>
            <a:ext cx="29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3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6858000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 dirty="0"/>
              <a:t> </a:t>
            </a:r>
            <a:r>
              <a:rPr lang="en-US" sz="3000" b="1" dirty="0">
                <a:latin typeface="Comic Sans MS" pitchFamily="66" charset="0"/>
              </a:rPr>
              <a:t>Almsgiving (charitable </a:t>
            </a:r>
            <a:br>
              <a:rPr lang="en-US" sz="3000" b="1" dirty="0">
                <a:latin typeface="Comic Sans MS" pitchFamily="66" charset="0"/>
              </a:rPr>
            </a:br>
            <a:r>
              <a:rPr lang="en-US" sz="3000" b="1" dirty="0">
                <a:latin typeface="Comic Sans MS" pitchFamily="66" charset="0"/>
              </a:rPr>
              <a:t>   donations).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 dirty="0">
                <a:latin typeface="Comic Sans MS" pitchFamily="66" charset="0"/>
              </a:rPr>
              <a:t> Muslims believe that all things</a:t>
            </a:r>
            <a:br>
              <a:rPr lang="en-US" sz="3000" b="1" dirty="0">
                <a:latin typeface="Comic Sans MS" pitchFamily="66" charset="0"/>
              </a:rPr>
            </a:br>
            <a:r>
              <a:rPr lang="en-US" sz="3000" b="1" dirty="0">
                <a:latin typeface="Comic Sans MS" pitchFamily="66" charset="0"/>
              </a:rPr>
              <a:t>   belong to God.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 i="1" dirty="0">
                <a:latin typeface="Comic Sans MS" pitchFamily="66" charset="0"/>
              </a:rPr>
              <a:t> </a:t>
            </a:r>
            <a:r>
              <a:rPr lang="en-US" sz="3000" b="1" i="1" dirty="0" err="1">
                <a:latin typeface="Comic Sans MS" pitchFamily="66" charset="0"/>
              </a:rPr>
              <a:t>Zakat</a:t>
            </a:r>
            <a:r>
              <a:rPr lang="en-US" sz="3000" b="1" i="1" dirty="0">
                <a:latin typeface="Comic Sans MS" pitchFamily="66" charset="0"/>
              </a:rPr>
              <a:t> </a:t>
            </a:r>
            <a:r>
              <a:rPr lang="en-US" sz="3000" b="1" dirty="0">
                <a:latin typeface="Comic Sans MS" pitchFamily="66" charset="0"/>
              </a:rPr>
              <a:t>means both “purification”</a:t>
            </a:r>
            <a:br>
              <a:rPr lang="en-US" sz="3000" b="1" dirty="0">
                <a:latin typeface="Comic Sans MS" pitchFamily="66" charset="0"/>
              </a:rPr>
            </a:br>
            <a:r>
              <a:rPr lang="en-US" sz="3000" b="1" dirty="0">
                <a:latin typeface="Comic Sans MS" pitchFamily="66" charset="0"/>
              </a:rPr>
              <a:t>   and “growth.”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 dirty="0">
                <a:latin typeface="Comic Sans MS" pitchFamily="66" charset="0"/>
              </a:rPr>
              <a:t> About 2.5% of your </a:t>
            </a:r>
            <a:r>
              <a:rPr lang="en-US" sz="3000" b="1" dirty="0" smtClean="0">
                <a:latin typeface="Comic Sans MS" pitchFamily="66" charset="0"/>
              </a:rPr>
              <a:t>total wealth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26" name="Picture 6" descr="Arab paper money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50414"/>
          <a:stretch>
            <a:fillRect/>
          </a:stretch>
        </p:blipFill>
        <p:spPr bwMode="auto">
          <a:xfrm>
            <a:off x="2587625" y="5181600"/>
            <a:ext cx="2692400" cy="1384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7" name="Picture 7" descr="UAE dinar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16625" y="5257800"/>
            <a:ext cx="1146175" cy="1181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647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09800" y="1524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4.  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Sawm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248650" y="3248025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4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00200" y="1143000"/>
            <a:ext cx="65532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Fasting during the holy month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of </a:t>
            </a:r>
            <a:r>
              <a:rPr lang="en-US" sz="3000" b="1" i="1">
                <a:solidFill>
                  <a:srgbClr val="CC3300"/>
                </a:solidFill>
                <a:latin typeface="Comic Sans MS" pitchFamily="66" charset="0"/>
              </a:rPr>
              <a:t>Ramadan</a:t>
            </a:r>
            <a:r>
              <a:rPr lang="en-US" sz="3000" b="1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Considered a method of self-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purification.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No eating or drinking from 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sunrise to sunset during 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</a:t>
            </a:r>
            <a:r>
              <a:rPr lang="en-US" sz="3000" b="1" i="1">
                <a:latin typeface="Comic Sans MS" pitchFamily="66" charset="0"/>
              </a:rPr>
              <a:t>Ramadan.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1750" name="Picture 6" descr="Muslim Woman Preparing Foods at Hom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5882"/>
          <a:stretch>
            <a:fillRect/>
          </a:stretch>
        </p:blipFill>
        <p:spPr bwMode="auto">
          <a:xfrm>
            <a:off x="4618038" y="4724400"/>
            <a:ext cx="2925762" cy="182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0" y="3048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Eid Mubarak</a:t>
            </a:r>
          </a:p>
        </p:txBody>
      </p:sp>
      <p:pic>
        <p:nvPicPr>
          <p:cNvPr id="16387" name="Picture 8" descr="EudUSA_Stamp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3538538" y="1371600"/>
            <a:ext cx="33956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447800" y="6034088"/>
            <a:ext cx="754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latin typeface="Comic Sans MS" pitchFamily="66" charset="0"/>
              </a:rPr>
              <a:t>End of the </a:t>
            </a:r>
            <a:r>
              <a:rPr lang="en-US" sz="2800" b="1" i="1">
                <a:latin typeface="Comic Sans MS" pitchFamily="66" charset="0"/>
              </a:rPr>
              <a:t>Ramadan </a:t>
            </a:r>
            <a:r>
              <a:rPr lang="en-US" sz="2800" b="1">
                <a:latin typeface="Comic Sans MS" pitchFamily="66" charset="0"/>
              </a:rPr>
              <a:t>holiday.</a:t>
            </a:r>
            <a:endParaRPr lang="en-US" sz="2800" b="1" i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647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5.  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Hajj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248650" y="3248025"/>
            <a:ext cx="31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5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66294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The pilgrimage to Mecca.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Must be done at least once in a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Muslim’s lifetime.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2-3 million Muslims make the 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pilgrimage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every 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year.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2778" name="Picture 10" descr="Kaabah-2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343400" y="3886200"/>
            <a:ext cx="3581400" cy="26590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647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438400" y="304800"/>
            <a:ext cx="563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5.  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Hajj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48650" y="3248025"/>
            <a:ext cx="31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5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1554163"/>
            <a:ext cx="65532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Those who complete the 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pilgrimage can add the title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</a:t>
            </a:r>
            <a:r>
              <a:rPr lang="en-US" sz="3000" b="1" i="1">
                <a:solidFill>
                  <a:srgbClr val="CC3300"/>
                </a:solidFill>
                <a:latin typeface="Comic Sans MS" pitchFamily="66" charset="0"/>
              </a:rPr>
              <a:t>hajji </a:t>
            </a:r>
            <a:r>
              <a:rPr lang="en-US" sz="3000" b="1">
                <a:latin typeface="Comic Sans MS" pitchFamily="66" charset="0"/>
              </a:rPr>
              <a:t>to their name.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438" name="Picture 6" descr="1_3b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486400" y="3429000"/>
            <a:ext cx="2406650" cy="2560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439" name="Picture 7" descr="hajj-pilgrims-1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524000" y="3657600"/>
            <a:ext cx="36576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09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14600" y="228600"/>
            <a:ext cx="541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Dar al-Islam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67000" y="4010025"/>
            <a:ext cx="27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1</a:t>
            </a:r>
          </a:p>
        </p:txBody>
      </p:sp>
      <p:pic>
        <p:nvPicPr>
          <p:cNvPr id="34821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050" y="2409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05250" y="4010025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2</a:t>
            </a:r>
          </a:p>
        </p:txBody>
      </p:sp>
      <p:pic>
        <p:nvPicPr>
          <p:cNvPr id="34823" name="Picture 7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2409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048250" y="4010025"/>
            <a:ext cx="29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3</a:t>
            </a:r>
          </a:p>
        </p:txBody>
      </p:sp>
      <p:pic>
        <p:nvPicPr>
          <p:cNvPr id="34825" name="Picture 9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2409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267450" y="4010025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4</a:t>
            </a:r>
          </a:p>
        </p:txBody>
      </p:sp>
      <p:pic>
        <p:nvPicPr>
          <p:cNvPr id="34827" name="Picture 11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2409825"/>
            <a:ext cx="51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7410450" y="4010025"/>
            <a:ext cx="31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99"/>
                </a:solidFill>
                <a:latin typeface="Calligrapher" pitchFamily="2" charset="0"/>
              </a:rPr>
              <a:t>5</a:t>
            </a:r>
          </a:p>
        </p:txBody>
      </p:sp>
      <p:sp>
        <p:nvSpPr>
          <p:cNvPr id="34829" name="AutoShape 13" descr="Horizontal brick"/>
          <p:cNvSpPr>
            <a:spLocks noChangeArrowheads="1"/>
          </p:cNvSpPr>
          <p:nvPr/>
        </p:nvSpPr>
        <p:spPr bwMode="auto">
          <a:xfrm>
            <a:off x="2667000" y="1295400"/>
            <a:ext cx="5029200" cy="1219200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810000" y="16002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>
                <a:solidFill>
                  <a:srgbClr val="007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The World</a:t>
            </a:r>
            <a:br>
              <a:rPr lang="en-US" b="1" i="1">
                <a:solidFill>
                  <a:srgbClr val="007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</a:br>
            <a:r>
              <a:rPr lang="en-US" b="1" i="1">
                <a:solidFill>
                  <a:srgbClr val="007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of Islam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4" grpId="0"/>
      <p:bldP spid="34826" grpId="0"/>
      <p:bldP spid="34828" grpId="0"/>
      <p:bldP spid="34829" grpId="0" animBg="1"/>
      <p:bldP spid="348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6600"/>
                </a:solidFill>
                <a:latin typeface="Calligrapher" pitchFamily="2" charset="0"/>
              </a:rPr>
              <a:t>The Mosque</a:t>
            </a:r>
            <a:endParaRPr lang="en-US" sz="44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676400" y="1143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The Muslim place of worship.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4" name="Picture 9" descr="PartsOfMosque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590800" y="1905000"/>
            <a:ext cx="5029200" cy="4667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286000" y="914400"/>
            <a:ext cx="53340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The 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Judeo-Christian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Foundations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of Islam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93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6600"/>
                </a:solidFill>
                <a:latin typeface="Calligrapher" pitchFamily="2" charset="0"/>
              </a:rPr>
              <a:t>The Dome of the Rock Mosque in Jerusalem</a:t>
            </a:r>
            <a:endParaRPr lang="en-US" sz="44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47800" y="541020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CC3300"/>
                </a:solidFill>
                <a:latin typeface="Comic Sans MS" pitchFamily="66" charset="0"/>
              </a:rPr>
              <a:t>Mount Moriah Rock</a:t>
            </a:r>
            <a:r>
              <a:rPr lang="en-US" sz="2800" b="1">
                <a:latin typeface="Comic Sans MS" pitchFamily="66" charset="0"/>
              </a:rPr>
              <a:t/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where Muhammad ascended into heaven.</a:t>
            </a:r>
            <a:endParaRPr lang="en-US" sz="28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1508" name="Picture 5" descr="Dome of the Rock, Jerusalem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b="3922"/>
          <a:stretch>
            <a:fillRect/>
          </a:stretch>
        </p:blipFill>
        <p:spPr bwMode="auto">
          <a:xfrm>
            <a:off x="1600200" y="1905000"/>
            <a:ext cx="3200400" cy="31353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9" name="Picture 6" descr="Mount_Moriah_rock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111750" y="2670175"/>
            <a:ext cx="3803650" cy="304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93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6600"/>
                </a:solidFill>
                <a:latin typeface="Calligrapher" pitchFamily="2" charset="0"/>
              </a:rPr>
              <a:t>Other Islamic Religious Practices</a:t>
            </a:r>
            <a:endParaRPr lang="en-US" sz="44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76400" y="2011363"/>
            <a:ext cx="708660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Up to four wives allowed at once.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No alcohol or pork.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No gambling.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</a:t>
            </a:r>
            <a:r>
              <a:rPr lang="en-US" sz="3000" b="1" i="1">
                <a:solidFill>
                  <a:srgbClr val="CC3300"/>
                </a:solidFill>
                <a:latin typeface="Comic Sans MS" pitchFamily="66" charset="0"/>
              </a:rPr>
              <a:t>Sharia</a:t>
            </a:r>
            <a:r>
              <a:rPr lang="en-US" sz="3000" b="1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en-US" sz="3000" b="1">
                <a:latin typeface="Comic Sans MS" pitchFamily="66" charset="0"/>
                <a:sym typeface="Wingdings" pitchFamily="2" charset="2"/>
              </a:rPr>
              <a:t> body of Islamic law to</a:t>
            </a:r>
            <a:br>
              <a:rPr lang="en-US" sz="3000" b="1">
                <a:latin typeface="Comic Sans MS" pitchFamily="66" charset="0"/>
                <a:sym typeface="Wingdings" pitchFamily="2" charset="2"/>
              </a:rPr>
            </a:br>
            <a:r>
              <a:rPr lang="en-US" sz="3000" b="1">
                <a:latin typeface="Comic Sans MS" pitchFamily="66" charset="0"/>
                <a:sym typeface="Wingdings" pitchFamily="2" charset="2"/>
              </a:rPr>
              <a:t>              regulate daily living.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  <a:sym typeface="Wingdings" pitchFamily="2" charset="2"/>
              </a:rPr>
              <a:t> Three holiest cities in Islam:</a:t>
            </a:r>
            <a:br>
              <a:rPr lang="en-US" sz="3000" b="1">
                <a:latin typeface="Comic Sans MS" pitchFamily="66" charset="0"/>
                <a:sym typeface="Wingdings" pitchFamily="2" charset="2"/>
              </a:rPr>
            </a:br>
            <a:r>
              <a:rPr lang="en-US" sz="3000" b="1">
                <a:latin typeface="Comic Sans MS" pitchFamily="66" charset="0"/>
                <a:sym typeface="Wingdings" pitchFamily="2" charset="2"/>
              </a:rPr>
              <a:t>       </a:t>
            </a:r>
            <a:r>
              <a:rPr lang="en-US" sz="3000" b="1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*</a:t>
            </a:r>
            <a:r>
              <a:rPr lang="en-US" sz="3000" b="1">
                <a:latin typeface="Comic Sans MS" pitchFamily="66" charset="0"/>
                <a:sym typeface="Wingdings" pitchFamily="2" charset="2"/>
              </a:rPr>
              <a:t> Mecca, Medina, Jerusalem.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6934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Essential Question:</a:t>
            </a:r>
            <a:endParaRPr lang="en-US" sz="48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05000" y="1676400"/>
            <a:ext cx="66294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>
                <a:latin typeface="Comic Sans MS" pitchFamily="66" charset="0"/>
              </a:rPr>
              <a:t>Why was Islam able to spread so quickly and convert so many to the new religion?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6600"/>
                </a:solidFill>
                <a:latin typeface="Calligrapher" pitchFamily="2" charset="0"/>
              </a:rPr>
              <a:t>The Spread of Islam</a:t>
            </a:r>
            <a:endParaRPr lang="en-US" sz="44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676400" y="982663"/>
            <a:ext cx="708660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800" b="1">
                <a:latin typeface="Comic Sans MS" pitchFamily="66" charset="0"/>
              </a:rPr>
              <a:t> Easy to learn and practice.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800" b="1">
                <a:latin typeface="Comic Sans MS" pitchFamily="66" charset="0"/>
              </a:rPr>
              <a:t> No priesthood.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800" b="1">
                <a:latin typeface="Comic Sans MS" pitchFamily="66" charset="0"/>
              </a:rPr>
              <a:t> Teaches equality.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800" b="1">
                <a:latin typeface="Comic Sans MS" pitchFamily="66" charset="0"/>
              </a:rPr>
              <a:t> Non-Muslims, who were </a:t>
            </a:r>
            <a:r>
              <a:rPr lang="en-US" sz="2800" b="1">
                <a:solidFill>
                  <a:srgbClr val="CC3300"/>
                </a:solidFill>
                <a:latin typeface="Comic Sans MS" pitchFamily="66" charset="0"/>
              </a:rPr>
              <a:t>“Peoples of</a:t>
            </a:r>
            <a:br>
              <a:rPr lang="en-US" sz="2800" b="1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CC3300"/>
                </a:solidFill>
                <a:latin typeface="Comic Sans MS" pitchFamily="66" charset="0"/>
              </a:rPr>
              <a:t>   the Book,”</a:t>
            </a:r>
            <a:r>
              <a:rPr lang="en-US" sz="2800" b="1">
                <a:latin typeface="Comic Sans MS" pitchFamily="66" charset="0"/>
              </a:rPr>
              <a:t> were allowed religious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   freedom, but paid additional taxes.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800" b="1">
                <a:latin typeface="Comic Sans MS" pitchFamily="66" charset="0"/>
              </a:rPr>
              <a:t> Easily “portable” 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 nomads &amp; trade</a:t>
            </a:r>
            <a:br>
              <a:rPr lang="en-US" sz="2800" b="1">
                <a:latin typeface="Comic Sans MS" pitchFamily="66" charset="0"/>
                <a:sym typeface="Wingdings" pitchFamily="2" charset="2"/>
              </a:rPr>
            </a:br>
            <a:r>
              <a:rPr lang="en-US" sz="2800" b="1">
                <a:latin typeface="Comic Sans MS" pitchFamily="66" charset="0"/>
                <a:sym typeface="Wingdings" pitchFamily="2" charset="2"/>
              </a:rPr>
              <a:t>   routes.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b="1" i="1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Jihad</a:t>
            </a:r>
            <a:r>
              <a:rPr lang="en-US" sz="2800" b="1" i="1">
                <a:solidFill>
                  <a:srgbClr val="0078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(“Holy War”) against pagans</a:t>
            </a:r>
            <a:br>
              <a:rPr lang="en-US" sz="2800" b="1">
                <a:latin typeface="Comic Sans MS" pitchFamily="66" charset="0"/>
                <a:sym typeface="Wingdings" pitchFamily="2" charset="2"/>
              </a:rPr>
            </a:br>
            <a:r>
              <a:rPr lang="en-US" sz="2800" b="1">
                <a:latin typeface="Comic Sans MS" pitchFamily="66" charset="0"/>
                <a:sym typeface="Wingdings" pitchFamily="2" charset="2"/>
              </a:rPr>
              <a:t>   and other non-believers (“infidels”).</a:t>
            </a:r>
            <a:endParaRPr lang="en-US" sz="2800" b="1" i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6934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Muslims in the World</a:t>
            </a:r>
            <a:br>
              <a:rPr lang="en-US" sz="4800" b="1">
                <a:solidFill>
                  <a:srgbClr val="006600"/>
                </a:solidFill>
                <a:latin typeface="Calligrapher" pitchFamily="2" charset="0"/>
              </a:rPr>
            </a:b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Today</a:t>
            </a:r>
            <a:endParaRPr lang="en-US" sz="48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pic>
        <p:nvPicPr>
          <p:cNvPr id="25603" name="Picture 6" descr="map-World Religions-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t="2544" b="2678"/>
          <a:stretch>
            <a:fillRect/>
          </a:stretch>
        </p:blipFill>
        <p:spPr bwMode="auto">
          <a:xfrm>
            <a:off x="1600200" y="19050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371600" y="273050"/>
            <a:ext cx="769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Countries with the Largest Muslim Population</a:t>
            </a:r>
            <a:endParaRPr lang="en-US" sz="48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graphicFrame>
        <p:nvGraphicFramePr>
          <p:cNvPr id="62691" name="Group 227"/>
          <p:cNvGraphicFramePr>
            <a:graphicFrameLocks noGrp="1"/>
          </p:cNvGraphicFramePr>
          <p:nvPr/>
        </p:nvGraphicFramePr>
        <p:xfrm>
          <a:off x="1524000" y="2482850"/>
          <a:ext cx="7391400" cy="1858963"/>
        </p:xfrm>
        <a:graphic>
          <a:graphicData uri="http://schemas.openxmlformats.org/drawingml/2006/table">
            <a:tbl>
              <a:tblPr/>
              <a:tblGrid>
                <a:gridCol w="476250"/>
                <a:gridCol w="1484313"/>
                <a:gridCol w="1544637"/>
                <a:gridCol w="1143000"/>
                <a:gridCol w="1219200"/>
                <a:gridCol w="15240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Indonesia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183,000,000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Iran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62,000,000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Pakistan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134,000,000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Egypt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59,000,000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India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121,000,000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Nigeria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53,000,000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Bangladesh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114,000,000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Algeria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31,000,000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Turkey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66,000,000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Morocco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29,000,000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8" name="Text Box 150"/>
          <p:cNvSpPr txBox="1">
            <a:spLocks noChangeArrowheads="1"/>
          </p:cNvSpPr>
          <p:nvPr/>
        </p:nvSpPr>
        <p:spPr bwMode="auto">
          <a:xfrm>
            <a:off x="1447800" y="507365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*</a:t>
            </a:r>
            <a:r>
              <a:rPr lang="en-US" sz="2800" b="1">
                <a:latin typeface="Comic Sans MS" pitchFamily="66" charset="0"/>
              </a:rPr>
              <a:t> Arabs make up only 20% of the total Muslim population of the world.</a:t>
            </a:r>
            <a:endParaRPr lang="en-US" sz="2800" b="1" i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6934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Muslim Culture in NYC</a:t>
            </a:r>
            <a:endParaRPr lang="en-US" sz="48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pic>
        <p:nvPicPr>
          <p:cNvPr id="27651" name="Picture 4" descr="IslamicCenter-NYC-insid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467350" y="1295400"/>
            <a:ext cx="3295650" cy="457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7652" name="Picture 5" descr="IslamicCenter-NYC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1752600" y="1295400"/>
            <a:ext cx="3438525" cy="457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447800" y="6034088"/>
            <a:ext cx="754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latin typeface="Comic Sans MS" pitchFamily="66" charset="0"/>
              </a:rPr>
              <a:t>The Islamic Center, New York City</a:t>
            </a:r>
            <a:endParaRPr lang="en-US" sz="2800" b="1" i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Ethnicity_of_Muslims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1524000" y="990600"/>
            <a:ext cx="73914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57912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Islam After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September 11 and ISIS?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7086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Islam</a:t>
            </a:r>
            <a:r>
              <a:rPr lang="en-US" sz="4800" b="1">
                <a:solidFill>
                  <a:srgbClr val="006600"/>
                </a:solidFill>
                <a:latin typeface="Calligrapher" pitchFamily="2" charset="0"/>
                <a:sym typeface="Wingdings" pitchFamily="2" charset="2"/>
              </a:rPr>
              <a:t>An Abrahamic Religion</a:t>
            </a:r>
            <a:endParaRPr lang="en-US" sz="48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28800" y="1905000"/>
            <a:ext cx="67818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Muslims are strict monotheists.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They believe in the Judeo-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Christian God, which they call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</a:t>
            </a:r>
            <a:r>
              <a:rPr lang="en-US" sz="3000" b="1" i="1">
                <a:solidFill>
                  <a:srgbClr val="007800"/>
                </a:solidFill>
                <a:latin typeface="Comic Sans MS" pitchFamily="66" charset="0"/>
              </a:rPr>
              <a:t> </a:t>
            </a:r>
            <a:r>
              <a:rPr lang="en-US" sz="3000" b="1" i="1">
                <a:solidFill>
                  <a:srgbClr val="CC3300"/>
                </a:solidFill>
                <a:latin typeface="Comic Sans MS" pitchFamily="66" charset="0"/>
              </a:rPr>
              <a:t>Allah</a:t>
            </a:r>
            <a:r>
              <a:rPr lang="en-US" sz="3000" b="1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Muslims believe that the </a:t>
            </a:r>
            <a:r>
              <a:rPr lang="en-US" sz="3000" b="1" i="1">
                <a:latin typeface="Comic Sans MS" pitchFamily="66" charset="0"/>
              </a:rPr>
              <a:t>Torah</a:t>
            </a:r>
            <a:r>
              <a:rPr lang="en-US" sz="3000" b="1">
                <a:latin typeface="Comic Sans MS" pitchFamily="66" charset="0"/>
              </a:rPr>
              <a:t/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and the </a:t>
            </a:r>
            <a:r>
              <a:rPr lang="en-US" sz="3000" b="1" i="1">
                <a:latin typeface="Comic Sans MS" pitchFamily="66" charset="0"/>
              </a:rPr>
              <a:t>Bible</a:t>
            </a:r>
            <a:r>
              <a:rPr lang="en-US" sz="3000" b="1">
                <a:latin typeface="Comic Sans MS" pitchFamily="66" charset="0"/>
              </a:rPr>
              <a:t>, like the </a:t>
            </a:r>
            <a:r>
              <a:rPr lang="en-US" sz="3000" b="1" i="1">
                <a:solidFill>
                  <a:srgbClr val="CC3300"/>
                </a:solidFill>
                <a:latin typeface="Comic Sans MS" pitchFamily="66" charset="0"/>
              </a:rPr>
              <a:t>Qur’an</a:t>
            </a:r>
            <a:r>
              <a:rPr lang="en-US" sz="3000" b="1">
                <a:latin typeface="Comic Sans MS" pitchFamily="66" charset="0"/>
              </a:rPr>
              <a:t>,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is the word of God.</a:t>
            </a: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905000" y="5973763"/>
            <a:ext cx="678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/>
              <a:t> </a:t>
            </a: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Peoples of the Book</a:t>
            </a:r>
            <a:endParaRPr lang="en-US" sz="30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410200" y="5638800"/>
            <a:ext cx="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08" name="Rectangle 100"/>
          <p:cNvSpPr>
            <a:spLocks noChangeArrowheads="1"/>
          </p:cNvSpPr>
          <p:nvPr/>
        </p:nvSpPr>
        <p:spPr bwMode="auto">
          <a:xfrm>
            <a:off x="1524000" y="1600200"/>
            <a:ext cx="7391400" cy="419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Abraham’s Genealogy</a:t>
            </a:r>
            <a:endParaRPr lang="en-US" sz="48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4114800" y="19050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ABRAHAM</a:t>
            </a:r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6324600" y="21336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6324600" y="22098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2971800" y="21336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prstDash val="dash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2971800" y="22098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prstDash val="dash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7391400" y="1905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SARAH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1447800" y="1905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9DD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6600"/>
                </a:solidFill>
                <a:latin typeface="Architect" pitchFamily="34" charset="0"/>
              </a:rPr>
              <a:t>HAGAR</a:t>
            </a: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6934200" y="2286000"/>
            <a:ext cx="0" cy="6096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6172200" y="2819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Isaac</a:t>
            </a:r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6934200" y="3276600"/>
            <a:ext cx="0" cy="5334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6172200" y="3810000"/>
            <a:ext cx="15240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6172200" y="3810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7696200" y="3810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6934200" y="40386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Esau</a:t>
            </a: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5334000" y="40386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Jacob</a:t>
            </a:r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4876800" y="4876800"/>
            <a:ext cx="25146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>
            <a:off x="4876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>
            <a:off x="5105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53340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>
            <a:off x="55626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>
            <a:off x="57912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6019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>
            <a:off x="6248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>
            <a:off x="64770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6" name="Line 78"/>
          <p:cNvSpPr>
            <a:spLocks noChangeShapeType="1"/>
          </p:cNvSpPr>
          <p:nvPr/>
        </p:nvSpPr>
        <p:spPr bwMode="auto">
          <a:xfrm>
            <a:off x="69342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7162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>
            <a:off x="7391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>
            <a:off x="6172200" y="4572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90" name="Text Box 82"/>
          <p:cNvSpPr txBox="1">
            <a:spLocks noChangeArrowheads="1"/>
          </p:cNvSpPr>
          <p:nvPr/>
        </p:nvSpPr>
        <p:spPr bwMode="auto">
          <a:xfrm>
            <a:off x="4648200" y="51958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12 Tribes of Israel</a:t>
            </a:r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>
            <a:off x="3581400" y="2286000"/>
            <a:ext cx="0" cy="6096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92" name="Text Box 84"/>
          <p:cNvSpPr txBox="1">
            <a:spLocks noChangeArrowheads="1"/>
          </p:cNvSpPr>
          <p:nvPr/>
        </p:nvSpPr>
        <p:spPr bwMode="auto">
          <a:xfrm>
            <a:off x="2743200" y="2819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9DD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6600"/>
                </a:solidFill>
                <a:latin typeface="Architect" pitchFamily="34" charset="0"/>
              </a:rPr>
              <a:t>Ishmael</a:t>
            </a:r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>
            <a:off x="2438400" y="3657600"/>
            <a:ext cx="25146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>
            <a:off x="2438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>
            <a:off x="26670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>
            <a:off x="28956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>
            <a:off x="31242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98" name="Line 90"/>
          <p:cNvSpPr>
            <a:spLocks noChangeShapeType="1"/>
          </p:cNvSpPr>
          <p:nvPr/>
        </p:nvSpPr>
        <p:spPr bwMode="auto">
          <a:xfrm>
            <a:off x="33528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>
            <a:off x="3581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>
            <a:off x="38100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40386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02" name="Line 94"/>
          <p:cNvSpPr>
            <a:spLocks noChangeShapeType="1"/>
          </p:cNvSpPr>
          <p:nvPr/>
        </p:nvSpPr>
        <p:spPr bwMode="auto">
          <a:xfrm>
            <a:off x="42672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>
            <a:off x="44958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>
            <a:off x="4724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>
            <a:off x="4951413" y="3649663"/>
            <a:ext cx="1587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06" name="Line 98"/>
          <p:cNvSpPr>
            <a:spLocks noChangeShapeType="1"/>
          </p:cNvSpPr>
          <p:nvPr/>
        </p:nvSpPr>
        <p:spPr bwMode="auto">
          <a:xfrm>
            <a:off x="3581400" y="33448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2209800" y="3962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9DD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6600"/>
                </a:solidFill>
                <a:latin typeface="Architect" pitchFamily="34" charset="0"/>
              </a:rPr>
              <a:t>12 Arabian Tribes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4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3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30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3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30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30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30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30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30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3000"/>
                                        <p:tgtEl>
                                          <p:spTgt spid="4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30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30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3000"/>
                                        <p:tgtEl>
                                          <p:spTgt spid="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3000"/>
                                        <p:tgtEl>
                                          <p:spTgt spid="4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3000"/>
                                        <p:tgtEl>
                                          <p:spTgt spid="4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3000"/>
                                        <p:tgtEl>
                                          <p:spTgt spid="4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3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30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3000"/>
                                        <p:tgtEl>
                                          <p:spTgt spid="4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30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3000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6" grpId="0"/>
      <p:bldP spid="43067" grpId="0"/>
      <p:bldP spid="43069" grpId="0"/>
      <p:bldP spid="43074" grpId="0"/>
      <p:bldP spid="43075" grpId="0"/>
      <p:bldP spid="43090" grpId="0"/>
      <p:bldP spid="43092" grpId="0"/>
      <p:bldP spid="43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828800" y="319088"/>
            <a:ext cx="678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The Prophetic Tradition</a:t>
            </a:r>
            <a:endParaRPr lang="en-US" sz="4800" b="1" i="1">
              <a:solidFill>
                <a:srgbClr val="006600"/>
              </a:solidFill>
              <a:latin typeface="Calligrapher" pitchFamily="2" charset="0"/>
            </a:endParaRP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3048000" y="15240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Adam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048000" y="23161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Noah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0" y="31543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Abraham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048000" y="39925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Moses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0" y="48307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Jesus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048000" y="566896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CC3300"/>
                </a:solidFill>
                <a:latin typeface="Comic Sans MS" pitchFamily="66" charset="0"/>
              </a:rPr>
              <a:t>Muhammad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953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49530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49530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49530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953000" y="5410200"/>
            <a:ext cx="0" cy="381000"/>
          </a:xfrm>
          <a:prstGeom prst="line">
            <a:avLst/>
          </a:prstGeom>
          <a:noFill/>
          <a:ln w="9525">
            <a:solidFill>
              <a:srgbClr val="007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/>
      <p:bldP spid="28686" grpId="0"/>
      <p:bldP spid="28687" grpId="0" animBg="1"/>
      <p:bldP spid="28688" grpId="0" animBg="1"/>
      <p:bldP spid="28689" grpId="0" animBg="1"/>
      <p:bldP spid="28690" grpId="0" animBg="1"/>
      <p:bldP spid="286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2514600" y="914400"/>
            <a:ext cx="52578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0161" dir="4293903" algn="ctr" rotWithShape="0">
                    <a:srgbClr val="009900"/>
                  </a:outerShdw>
                </a:effectLst>
                <a:latin typeface="Calligrapher"/>
              </a:rPr>
              <a:t>The Qur'an: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0161" dir="4293903" algn="ctr" rotWithShape="0">
                    <a:srgbClr val="009900"/>
                  </a:outerShdw>
                </a:effectLst>
                <a:latin typeface="Calligrapher"/>
              </a:rPr>
              <a:t>God's Last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0161" dir="4293903" algn="ctr" rotWithShape="0">
                    <a:srgbClr val="009900"/>
                  </a:outerShdw>
                </a:effectLst>
                <a:latin typeface="Calligrapher"/>
              </a:rPr>
              <a:t>Revelation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54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The Origins of 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Qur’an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0" y="1371600"/>
            <a:ext cx="74676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 dirty="0"/>
              <a:t> </a:t>
            </a:r>
            <a:r>
              <a:rPr lang="en-US" sz="3000" b="1" dirty="0">
                <a:latin typeface="Comic Sans MS" pitchFamily="66" charset="0"/>
              </a:rPr>
              <a:t>Muhammad received his first</a:t>
            </a:r>
            <a:br>
              <a:rPr lang="en-US" sz="3000" b="1" dirty="0">
                <a:latin typeface="Comic Sans MS" pitchFamily="66" charset="0"/>
              </a:rPr>
            </a:br>
            <a:r>
              <a:rPr lang="en-US" sz="3000" b="1" dirty="0">
                <a:latin typeface="Comic Sans MS" pitchFamily="66" charset="0"/>
              </a:rPr>
              <a:t>   revelation from the a</a:t>
            </a:r>
            <a:r>
              <a:rPr lang="en-US" sz="3000" b="1" dirty="0" smtClean="0">
                <a:latin typeface="Comic Sans MS" pitchFamily="66" charset="0"/>
              </a:rPr>
              <a:t>ngel </a:t>
            </a:r>
            <a:r>
              <a:rPr lang="en-US" sz="3000" b="1" dirty="0">
                <a:latin typeface="Comic Sans MS" pitchFamily="66" charset="0"/>
              </a:rPr>
              <a:t/>
            </a:r>
            <a:br>
              <a:rPr lang="en-US" sz="3000" b="1" dirty="0">
                <a:latin typeface="Comic Sans MS" pitchFamily="66" charset="0"/>
              </a:rPr>
            </a:br>
            <a:r>
              <a:rPr lang="en-US" sz="3000" b="1" dirty="0">
                <a:latin typeface="Comic Sans MS" pitchFamily="66" charset="0"/>
              </a:rPr>
              <a:t>   Gabriel in the </a:t>
            </a:r>
            <a:r>
              <a:rPr lang="en-US" sz="3000" b="1" dirty="0">
                <a:solidFill>
                  <a:srgbClr val="007800"/>
                </a:solidFill>
                <a:latin typeface="Comic Sans MS" pitchFamily="66" charset="0"/>
              </a:rPr>
              <a:t>Cave of </a:t>
            </a:r>
            <a:r>
              <a:rPr lang="en-US" sz="3000" b="1" dirty="0" err="1">
                <a:solidFill>
                  <a:srgbClr val="007800"/>
                </a:solidFill>
                <a:latin typeface="Comic Sans MS" pitchFamily="66" charset="0"/>
              </a:rPr>
              <a:t>Hira</a:t>
            </a:r>
            <a:r>
              <a:rPr lang="en-US" sz="3000" b="1" dirty="0">
                <a:latin typeface="Comic Sans MS" pitchFamily="66" charset="0"/>
              </a:rPr>
              <a:t> in 610.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 dirty="0">
                <a:latin typeface="Comic Sans MS" pitchFamily="66" charset="0"/>
              </a:rPr>
              <a:t> 622 </a:t>
            </a:r>
            <a:r>
              <a:rPr lang="en-US" sz="3000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000" b="1" i="1" dirty="0">
                <a:solidFill>
                  <a:srgbClr val="0078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Hijrah</a:t>
            </a:r>
            <a:r>
              <a:rPr lang="en-US" sz="3000" b="1" dirty="0">
                <a:latin typeface="Comic Sans MS" pitchFamily="66" charset="0"/>
                <a:sym typeface="Wingdings" pitchFamily="2" charset="2"/>
              </a:rPr>
              <a:t>  </a:t>
            </a:r>
            <a:r>
              <a:rPr lang="en-US" sz="3000" b="1" dirty="0" err="1">
                <a:latin typeface="Comic Sans MS" pitchFamily="66" charset="0"/>
                <a:sym typeface="Wingdings" pitchFamily="2" charset="2"/>
              </a:rPr>
              <a:t>Muhammed</a:t>
            </a:r>
            <a:r>
              <a:rPr lang="en-US" sz="3000" b="1" dirty="0">
                <a:latin typeface="Comic Sans MS" pitchFamily="66" charset="0"/>
                <a:sym typeface="Wingdings" pitchFamily="2" charset="2"/>
              </a:rPr>
              <a:t/>
            </a:r>
            <a:br>
              <a:rPr lang="en-US" sz="3000" b="1" dirty="0">
                <a:latin typeface="Comic Sans MS" pitchFamily="66" charset="0"/>
                <a:sym typeface="Wingdings" pitchFamily="2" charset="2"/>
              </a:rPr>
            </a:br>
            <a:r>
              <a:rPr lang="en-US" sz="3000" b="1" dirty="0">
                <a:latin typeface="Comic Sans MS" pitchFamily="66" charset="0"/>
                <a:sym typeface="Wingdings" pitchFamily="2" charset="2"/>
              </a:rPr>
              <a:t>   flees Mecca for Medina.</a:t>
            </a:r>
            <a:br>
              <a:rPr lang="en-US" sz="3000" b="1" dirty="0">
                <a:latin typeface="Comic Sans MS" pitchFamily="66" charset="0"/>
                <a:sym typeface="Wingdings" pitchFamily="2" charset="2"/>
              </a:rPr>
            </a:br>
            <a:r>
              <a:rPr lang="en-US" sz="3000" b="1" dirty="0">
                <a:latin typeface="Comic Sans MS" pitchFamily="66" charset="0"/>
                <a:sym typeface="Wingdings" pitchFamily="2" charset="2"/>
              </a:rPr>
              <a:t>       </a:t>
            </a:r>
            <a:r>
              <a:rPr lang="en-US" sz="3000" b="1" dirty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* </a:t>
            </a:r>
            <a:r>
              <a:rPr lang="en-US" sz="3000" b="1" dirty="0">
                <a:latin typeface="Comic Sans MS" pitchFamily="66" charset="0"/>
                <a:sym typeface="Wingdings" pitchFamily="2" charset="2"/>
              </a:rPr>
              <a:t>The beginning of the</a:t>
            </a:r>
            <a:br>
              <a:rPr lang="en-US" sz="3000" b="1" dirty="0">
                <a:latin typeface="Comic Sans MS" pitchFamily="66" charset="0"/>
                <a:sym typeface="Wingdings" pitchFamily="2" charset="2"/>
              </a:rPr>
            </a:br>
            <a:r>
              <a:rPr lang="en-US" sz="3000" b="1" dirty="0">
                <a:latin typeface="Comic Sans MS" pitchFamily="66" charset="0"/>
                <a:sym typeface="Wingdings" pitchFamily="2" charset="2"/>
              </a:rPr>
              <a:t>         Muslim calendar (</a:t>
            </a:r>
            <a:r>
              <a:rPr lang="en-US" sz="3000" b="1" dirty="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1 A.H.</a:t>
            </a:r>
            <a:r>
              <a:rPr lang="en-US" sz="3000" b="1" dirty="0">
                <a:latin typeface="Comic Sans MS" pitchFamily="66" charset="0"/>
                <a:sym typeface="Wingdings" pitchFamily="2" charset="2"/>
              </a:rPr>
              <a:t>)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 dirty="0">
                <a:latin typeface="Comic Sans MS" pitchFamily="66" charset="0"/>
                <a:sym typeface="Wingdings" pitchFamily="2" charset="2"/>
              </a:rPr>
              <a:t> Muhammad’s revelations were</a:t>
            </a:r>
            <a:br>
              <a:rPr lang="en-US" sz="3000" b="1" dirty="0">
                <a:latin typeface="Comic Sans MS" pitchFamily="66" charset="0"/>
                <a:sym typeface="Wingdings" pitchFamily="2" charset="2"/>
              </a:rPr>
            </a:br>
            <a:r>
              <a:rPr lang="en-US" sz="3000" b="1" dirty="0">
                <a:latin typeface="Comic Sans MS" pitchFamily="66" charset="0"/>
                <a:sym typeface="Wingdings" pitchFamily="2" charset="2"/>
              </a:rPr>
              <a:t>   compiled into the </a:t>
            </a:r>
            <a:r>
              <a:rPr lang="en-US" sz="3000" b="1" i="1" dirty="0">
                <a:latin typeface="Comic Sans MS" pitchFamily="66" charset="0"/>
                <a:sym typeface="Wingdings" pitchFamily="2" charset="2"/>
              </a:rPr>
              <a:t>Qur’an</a:t>
            </a:r>
            <a:r>
              <a:rPr lang="en-US" sz="3000" b="1" dirty="0">
                <a:latin typeface="Comic Sans MS" pitchFamily="66" charset="0"/>
                <a:sym typeface="Wingdings" pitchFamily="2" charset="2"/>
              </a:rPr>
              <a:t> after</a:t>
            </a:r>
            <a:br>
              <a:rPr lang="en-US" sz="3000" b="1" dirty="0">
                <a:latin typeface="Comic Sans MS" pitchFamily="66" charset="0"/>
                <a:sym typeface="Wingdings" pitchFamily="2" charset="2"/>
              </a:rPr>
            </a:br>
            <a:r>
              <a:rPr lang="en-US" sz="3000" b="1" dirty="0">
                <a:latin typeface="Comic Sans MS" pitchFamily="66" charset="0"/>
                <a:sym typeface="Wingdings" pitchFamily="2" charset="2"/>
              </a:rPr>
              <a:t>   his death.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76400" y="152400"/>
            <a:ext cx="708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6600"/>
                </a:solidFill>
                <a:latin typeface="Calligrapher" pitchFamily="2" charset="0"/>
              </a:rPr>
              <a:t>The </a:t>
            </a:r>
            <a:r>
              <a:rPr lang="en-US" sz="4800" b="1" i="1">
                <a:solidFill>
                  <a:srgbClr val="006600"/>
                </a:solidFill>
                <a:latin typeface="Calligrapher" pitchFamily="2" charset="0"/>
              </a:rPr>
              <a:t>Qur’an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467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200" b="1"/>
              <a:t> </a:t>
            </a:r>
            <a:r>
              <a:rPr lang="en-US" sz="3000" b="1">
                <a:latin typeface="Comic Sans MS" pitchFamily="66" charset="0"/>
              </a:rPr>
              <a:t>Muslims believe it contains the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word of God.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114 </a:t>
            </a:r>
            <a:r>
              <a:rPr lang="en-US" sz="3000" b="1" i="1">
                <a:solidFill>
                  <a:srgbClr val="CC3300"/>
                </a:solidFill>
                <a:latin typeface="Comic Sans MS" pitchFamily="66" charset="0"/>
              </a:rPr>
              <a:t>suras</a:t>
            </a:r>
            <a:r>
              <a:rPr lang="en-US" sz="3000" b="1">
                <a:latin typeface="Comic Sans MS" pitchFamily="66" charset="0"/>
              </a:rPr>
              <a:t> (chapters).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latin typeface="Comic Sans MS" pitchFamily="66" charset="0"/>
              </a:rPr>
              <a:t> </a:t>
            </a:r>
            <a:r>
              <a:rPr lang="en-US" sz="3400" b="1" i="1">
                <a:solidFill>
                  <a:srgbClr val="007800"/>
                </a:solidFill>
                <a:latin typeface="Calligrapher" pitchFamily="2" charset="0"/>
              </a:rPr>
              <a:t>In the name of Allah, </a:t>
            </a:r>
            <a:br>
              <a:rPr lang="en-US" sz="3400" b="1" i="1">
                <a:solidFill>
                  <a:srgbClr val="007800"/>
                </a:solidFill>
                <a:latin typeface="Calligrapher" pitchFamily="2" charset="0"/>
              </a:rPr>
            </a:br>
            <a:r>
              <a:rPr lang="en-US" sz="3400" b="1" i="1">
                <a:solidFill>
                  <a:srgbClr val="007800"/>
                </a:solidFill>
                <a:latin typeface="Calligrapher" pitchFamily="2" charset="0"/>
              </a:rPr>
              <a:t>   the compassionate, </a:t>
            </a:r>
            <a:br>
              <a:rPr lang="en-US" sz="3400" b="1" i="1">
                <a:solidFill>
                  <a:srgbClr val="007800"/>
                </a:solidFill>
                <a:latin typeface="Calligrapher" pitchFamily="2" charset="0"/>
              </a:rPr>
            </a:br>
            <a:r>
              <a:rPr lang="en-US" sz="3400" b="1" i="1">
                <a:solidFill>
                  <a:srgbClr val="007800"/>
                </a:solidFill>
                <a:latin typeface="Calligrapher" pitchFamily="2" charset="0"/>
              </a:rPr>
              <a:t>   the merciful.</a:t>
            </a:r>
            <a:endParaRPr lang="en-US" sz="3400" b="1">
              <a:solidFill>
                <a:srgbClr val="007800"/>
              </a:solidFill>
              <a:latin typeface="Calligrapher" pitchFamily="2" charset="0"/>
            </a:endParaRP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3000" b="1">
                <a:solidFill>
                  <a:srgbClr val="007800"/>
                </a:solidFill>
                <a:latin typeface="Comic Sans MS" pitchFamily="66" charset="0"/>
              </a:rPr>
              <a:t> </a:t>
            </a:r>
            <a:r>
              <a:rPr lang="en-US" sz="3000" b="1">
                <a:latin typeface="Comic Sans MS" pitchFamily="66" charset="0"/>
              </a:rPr>
              <a:t>Written</a:t>
            </a:r>
            <a:br>
              <a:rPr lang="en-US" sz="3000" b="1">
                <a:latin typeface="Comic Sans MS" pitchFamily="66" charset="0"/>
              </a:rPr>
            </a:br>
            <a:r>
              <a:rPr lang="en-US" sz="3000" b="1">
                <a:latin typeface="Comic Sans MS" pitchFamily="66" charset="0"/>
              </a:rPr>
              <a:t>   in Arabic.</a:t>
            </a:r>
            <a:endParaRPr lang="en-US" sz="3000" b="1" i="1">
              <a:latin typeface="Comic Sans MS" pitchFamily="66" charset="0"/>
            </a:endParaRPr>
          </a:p>
        </p:txBody>
      </p:sp>
      <p:pic>
        <p:nvPicPr>
          <p:cNvPr id="9220" name="Picture 4" descr="IlluminatedQuran-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4572" t="6061" r="13142" b="6061"/>
          <a:stretch>
            <a:fillRect/>
          </a:stretch>
        </p:blipFill>
        <p:spPr bwMode="auto">
          <a:xfrm>
            <a:off x="6781800" y="2057400"/>
            <a:ext cx="2035175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1" name="Picture 5" descr="QuranPages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429" t="5043" r="5429" b="5043"/>
          <a:stretch>
            <a:fillRect/>
          </a:stretch>
        </p:blipFill>
        <p:spPr bwMode="auto">
          <a:xfrm>
            <a:off x="4572000" y="4572000"/>
            <a:ext cx="1905000" cy="1905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5334000" cy="525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Five Pillars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of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Islam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</TotalTime>
  <Words>389</Words>
  <Application>Microsoft Office PowerPoint</Application>
  <PresentationFormat>On-screen Show (4:3)</PresentationFormat>
  <Paragraphs>145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Calligrapher</vt:lpstr>
      <vt:lpstr>Wingdings</vt:lpstr>
      <vt:lpstr>Comic Sans MS</vt:lpstr>
      <vt:lpstr>Architect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Horace Greeley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Islam-Submission to Allah</dc:title>
  <dc:creator>Susan M. Pojer</dc:creator>
  <cp:lastModifiedBy>jmillican</cp:lastModifiedBy>
  <cp:revision>88</cp:revision>
  <cp:lastPrinted>1601-01-01T00:00:00Z</cp:lastPrinted>
  <dcterms:created xsi:type="dcterms:W3CDTF">2004-12-12T15:39:53Z</dcterms:created>
  <dcterms:modified xsi:type="dcterms:W3CDTF">2016-05-30T21:26:13Z</dcterms:modified>
</cp:coreProperties>
</file>