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579" r:id="rId2"/>
    <p:sldId id="599" r:id="rId3"/>
    <p:sldId id="583" r:id="rId4"/>
    <p:sldId id="602" r:id="rId5"/>
    <p:sldId id="584" r:id="rId6"/>
    <p:sldId id="582" r:id="rId7"/>
    <p:sldId id="601" r:id="rId8"/>
    <p:sldId id="596" r:id="rId9"/>
    <p:sldId id="581" r:id="rId10"/>
    <p:sldId id="600" r:id="rId11"/>
    <p:sldId id="580" r:id="rId12"/>
    <p:sldId id="587" r:id="rId13"/>
    <p:sldId id="585" r:id="rId14"/>
    <p:sldId id="589" r:id="rId15"/>
    <p:sldId id="595" r:id="rId16"/>
    <p:sldId id="598" r:id="rId17"/>
    <p:sldId id="606" r:id="rId18"/>
    <p:sldId id="604" r:id="rId19"/>
    <p:sldId id="603" r:id="rId20"/>
    <p:sldId id="605" r:id="rId21"/>
    <p:sldId id="607" r:id="rId22"/>
    <p:sldId id="608" r:id="rId23"/>
  </p:sldIdLst>
  <p:sldSz cx="9144000" cy="6858000" type="screen4x3"/>
  <p:notesSz cx="6858000" cy="9144000"/>
  <p:embeddedFontLst>
    <p:embeddedFont>
      <p:font typeface="Architect"/>
      <p:regular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006600"/>
    <a:srgbClr val="E82C00"/>
    <a:srgbClr val="FFFF00"/>
    <a:srgbClr val="FF6600"/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1" autoAdjust="0"/>
    <p:restoredTop sz="94660"/>
  </p:normalViewPr>
  <p:slideViewPr>
    <p:cSldViewPr>
      <p:cViewPr varScale="1">
        <p:scale>
          <a:sx n="79" d="100"/>
          <a:sy n="79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5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4353-39B4-4080-B919-42BB2A5E7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57F-3E29-4288-B23E-A70C079A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1AF44-FD1D-4917-B2C0-5ECB50B4E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8046D-6005-4D66-8A3C-9A752D29C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34408-DCE7-4C50-B99C-F76E22661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2A335-5DC2-487A-A995-9CE43A6C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D49FF-EC26-4588-AF0C-6CC28C990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9EEE-E229-4879-A7C3-3DC92E8F4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E59E5-DB3C-4947-A6C5-29B5C5266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B7FEF-77AB-45BC-8EBD-BF5108ACB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78A8-C98D-458D-9248-70D0CD736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C9E084-8BC3-48B3-BB4D-DDEF7CBAC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CC186"/>
                </a:solidFill>
                <a:latin typeface="Architect" pitchFamily="34" charset="0"/>
              </a:rPr>
              <a:t>The Byzantine Empire</a:t>
            </a:r>
            <a:endParaRPr lang="en-US" sz="3600" b="1" i="1" dirty="0">
              <a:solidFill>
                <a:srgbClr val="FCC186"/>
              </a:solidFill>
              <a:latin typeface="Architect" pitchFamily="34" charset="0"/>
            </a:endParaRPr>
          </a:p>
        </p:txBody>
      </p:sp>
      <p:pic>
        <p:nvPicPr>
          <p:cNvPr id="3075" name="Picture 10" descr="http://4.bp.blogspot.com/-Tu_Ui2DOdOQ/UTYL-iHmA-I/AAAAAAAATYc/ymIN1VuDhkI/s1600/mosaic+from+rave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3625"/>
            <a:ext cx="57531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CC186"/>
                </a:solidFill>
                <a:latin typeface="Architect" pitchFamily="34" charset="0"/>
              </a:rPr>
              <a:t>Belisarius</a:t>
            </a:r>
            <a:endParaRPr lang="en-US" sz="3200" b="1" baseline="30000" dirty="0">
              <a:solidFill>
                <a:srgbClr val="FCC186"/>
              </a:solidFill>
              <a:latin typeface="Architect" pitchFamily="34" charset="0"/>
            </a:endParaRPr>
          </a:p>
        </p:txBody>
      </p:sp>
      <p:sp>
        <p:nvSpPr>
          <p:cNvPr id="11267" name="AutoShape 2" descr="data:image/jpeg;base64,/9j/4AAQSkZJRgABAQAAAQABAAD/2wCEAAkGBxQTEhMSExIWFhUXGBsaGBgYGR0gIBwaHyEgICAgGxgdHSggIB4lHSAdITEhJSkrLi4uGh8zODMtNygtLisBCgoKDg0OGxAQGy8mICUvNzgwLy8tLS0tKzUtLy8wLS0tLzctLzUvLS01LS8tLS0tLy8vLS0vLS0vLS0tLS0tLf/AABEIAPoAygMBIgACEQEDEQH/xAAbAAACAgMBAAAAAAAAAAAAAAAEBQMGAQIHAP/EAEAQAAIBAwMCBAMGAwcEAQUBAAECEQMSIQAEMQVBBhMiUTJhcQcUI0KBkaGxwRUzUmJy0fAkguHxwiU0Q1OSFv/EABoBAAIDAQEAAAAAAAAAAAAAAAIDAAEEBQb/xAAvEQABAwIDBAoDAQEAAAAAAAABAAIRAyESMUEEUXHwEyIyYYGRobHB4QXR8SNC/9oADAMBAAIRAxEAPwDanUClap8wW5YNLKDBB9RW8gSTJYz89aVepBnAetTAtIkCIJIMCX5gcduflozbqwLzEEwLf8Mc8nMk/toQ13FdqWLSpK4aYFplu0XSJgDIHJ15FsOcZGQ50XeNgpd9uCJYFTgED3iSVgGZgHA/bQy9TWqQKTpUAPFNWPty8lQJt5jj92VKoCRJeOV/DZvUQQTNhjB/iffWWhhySIIghpEGOCREZwY5GhENFxz5KG6gpeYFCuDP5jAyPchSYER+vt2nRrFU08GWJABaZMz+p9uPc6grVSYhgWwRNxGP9PcTgfMfXXqYwGFRmHADleBPwrar+2ST8hqOylQL3TtwlUoC4IDMJj0hlDCLoAHtn+OjTVCFgWXkRBFzEwBGZOD2EQp0m2FFKK1gha29mGRFxAJEx/inHOdF7pbqT2+oEMLcG75L/EZDTq3NaXQMlQmJUFbqMVkohgA0SWiSYJgZgHEd/wBJ1pv6VYJVFPzb/X5eKpAnIwRYP1/lohqTUwEQRCYB7wABmcAz/PUP30kCo11MukOIkLyY9SniSBx/LRjDMtHP2pfes9E819vfuFRXBYFRB+EwSyyZkj5jTDZWkAhMr8TR3gTkmec/pqGlWKsFBgsrE4PxgrA4HNzSsTicaG2u/qjb3Mn4pm6mihiYMG1IkmM/TVPa55Jyk5KgYC06hVrqaNIU2qAgAkVEHlAkAm2msvA7EkmIBOdEen7wQFdStJAhKPMS4eCRdd/d3d/hnPAvSzVP3havmECoVRihBZCMemycSf3nRrbtGZiWKEKArBeQSTALKVMkDEdhq3yDAHiJ7v4qAUe12oY0nNKSQBLLmIkgGqyjkTk4gmMamRklxYbhUkepeBEwoqEf4hjkEnM626fvFsC06oqeXA9BDEQDJYphTj2Gl70mmmyE4qEMSQ5ZfUCSYwZgyY4OggmQflF3o+oqGpJWcyPSx9UEsZtOckn9fnoUUVFVagoKStT4kVAYKtElrWIEwROI9tR0d6hDtTudlMhqSX3Egj0R6SQMEQc9u+p6lZAC/m1mVckELAfi2PKEvJi2TmMTzeFw3+qkiUNvOmmtURzWKRUJWnYSHta4SCRBsU+/JMiTcRvaISGtFrVQLYiS12GKgwvfA5tEd9atTWqvqSqVZQQWp1MYx8S4JDR76lqbJTTFOmtqpEoq2gVJVli0lT3MgxnvOCLjbFYDuVa2QTpfWpsyk06UMArPILfEQAVKjBkSQfV7wGX3eSVp4Dh0BuLCeBAkkRBkYP8ADWPMpuRKiSgAhYlR2wJEXHIIOflgJWXbJa/mVlksTVghJMfmAuWSWn1ESZPGrc81AAMxzv3qg3AeKPpgioVqAtbgBSSJKofzQffOeY0Mu3uKuIUGZK1KsAcekDAhgcYnn30iXp1WpXG6ptbtxVBKFicIQjCwArE8TGOOBq1CqimTTYBg0BQoMg82sRIkwY0VQYLNv8eqjTOa1dZVmUzDQs3AwAAQWiMNPAI+Yg61WsoABFOe/wCI3P8A/GiS6KLWBggiCEhhEkW3FTwfi/rmB+rQSAjEDg8fwu1n7WQ9YRyQkux681akGLBJqWhCpkJcAxiTmLu4+mmKbkkAghqnlqSF5mWxjOTMfXWdtSrM0VQFIImGZh7gXFRJ+gMSJ5E7GrBqsrKDBQweYJgkyD3PbvydMqFpMAR4zu9ELZ3ysbDcO1NTUFpFNSfSfigyCGPYx3H11p0+tDk3gqVkEoVHwquGLEMCADj20YapDAqyAwcRIgEcgODzpKtCpTqI/nE0yIs8sWgkElpiQJOBmJ5MapoDsV454Kzop+o7wUWEKSIjFKo8HvNowOO/v7aN2W8wDaF9MGmQblHaTM9uLQf20ClQmoPWwEwAAQrEZBUgG7IaVkYA5GSam6dkDFTeAZCg98x3ExHf31b2AACL89ygJJUyU3aDcArC7KmRBUn83tj5a9uEvsQem1iTg5FrL8U4mZnPtjQpQU/JXy1ZTdLFbnDfECxAgBvVnGYjnBSU1Mmzk4EQJH6Gcj5aUZF+dyIXQYBQ+WVAprJFQuhUYOChIaZOBn3xjW67sIFZaqELAJBgDtyG9Ofcn+uifLYy3EGM4gjBmJ+v6j66F35qben5zODaiEFQzFrguTkQZPYnv76MNxHnVVMKSiPOi2qjKzZPI5GS4eImSTHY49oSS61A4aki1GVWDsCwWRcXFpVWBmPYj1GdTbivbbTBUqEQhmiTJIOJGYg8d9aMUh0LU4qTeHIhgQAQIZewjvydRrgLEcCpBXjRVaY8olvTJhrswPSGaTJIBNzE84zjYpnKMTEcHifaCfbWmz2KLbSpBVwzwqlQAIzF7SSWHca2BFO4swJVSLYtkiPdj7apxk2VjJS/2ygYUnyWYKsB8GYglZCmY+KBk/PU60mBFl7ESRIZuZNojkKO3IAGdDp1jBtIKifVcffj2iDGpN5QLo4vWCreoKTyOxNTHyP+2hgWBEc8FIKX7fa0hUZafmoGcvBECZBJQPSJI44JHAxGoTtGQqtAs/mbgVHLJJj4vyKoHqVRmMHTTqG0dj5iOitTBK3qSpn4roYEAAAzPP8AHGw2zUw3mWMWNwIBCgwMBSxxgY7zpnSf9TPdyPFCRohxuZb1A/GA1qMQMSDFrHPpz3BxzrKbpyXFI1JuudbOxkK5miSAwQfLB7g6Z9b2pZZoMGqFYIZWKyLTLqlrXfEIHsJmNB0ahouFZiDUwQFEAgYDLaWUkFiMjj30IwxMX3cPBSSeftD0aDEoahNMh5KIQVHIyWpBsqT7DMY50XWqCmahuaFypZu5AY5gAksTyZ+eBBC0qreY4enYvKmm2QoDfGKoiZibTGs1gC7m8JYFayPiBDDBJuBkH34GM6rFJnn271O5L12w9qd1zwCnPqYkxAmR6uT79sabjZJVPmRRW1b6jORbAMqCbOVIZs241O1NFL1PPamS4YH8MAGwLguhwVXMnuflpfTNNFFQb1UR1Ute1KSsYKufhMk/CIz2jTmOvM+6EjmybdN2hNJVqOXNtpaIN0Am0KSLcEDvEd9JjtahyLFnNvmHHy47aL6htkqyz1Vb1LJBE+qFwymQDdn9dH/dnHC0Y7SM/qdAamG+/uyVgaJT091qV5WqjmnTa8eZUeLioEq6QGkMJDSAfnqbdbOqUf8AENN3YH0KZWFAi4nORkx3I1Jv9ywZcgqzKmWkJgv3UzcsCMCY1AAtK6oyUyFUkW/ETzgWARiO+ePfVySQR++bqRot9i9MqiJW8y0ewzbAJJDQJJ9u+tdvvQahup1KKiSGqwoYnHp9RkZJ7dtTUkW+ofJAcsCWC0/lyxIYnHGYxphsgFDKQArkyCcHtMcQYzHt9dC6JPfwV3hD2JKFiGUH4u6QCwIgk/F8jN+sNvEhoYCfSpOJY8SjZJGMfp76D6bR8o1i1Wq4qFW9dS4qBfhSZgZmI/KM6YVatij1elYc5iIM5k44idR5AIAMqAb1lt8DZ6hJUFoiQcdsRye2hdtTUFrqkj6AcR3k/wAdCLTqpTFNKa1LVIm4D3t5E/8ArTld+XenVekaaAFbCQTeTAmBbOG9IZpJWMjVObAkG3hPdZSTlCB6duUqA03ZCxqMsI4mATAgEyYAB/7u2NH0NqtMFqajt6VIB57gR8zx76ErQDVqE2IuQIhbQBMNNuGmVA5HOdVjqHjdKdyUW84qT+J+QZMKAAL4OJEAiDLHk2UX1XRTFvRC6o1glxVn6glWKXlhHtlSHuUCYI9Sh5yOIz/DQ+26lYqK1SkkSJL4BJzgW8cZ9s65P1fqlar+JVrMWBiLogGYIUQB+g0ubckcSRM/Kff2mMe+ukz8V1QHH0+1ldtgmwXZqvXdrKht1TkKQT5qwZjmJz7Anu2jvNpsgqpVUg8FWBUmTAwfbXErVBfBa6LW4PvIWTgx+kal2++se8CGUArhSARAEqQQfoe+o78S05OKobady7OGIWmCbpIEqD3H+o9wP31mtRUszW0yxEVGEq0RIugAMIM5Y8/PXO+meKNxSSiPMWveMq/KrdCoriGB9N0CYlcatmx6lR3q1Pu+5qUKoDXpKEAD0hyKiFnAUKMMM8kcjHU2J9KSct9/hPbXa/j4Jxv9/TC4SqQeURmz9EFX1CBntrTp++WtRptSQpDwQ4ggo1rTBMswBBk8nQNPbMRRvrVQQxb0UlEiDFoAYjBgySRPAwRIu1oIajU6UsJJMtNx9RxUfBk3TA50h2ECDn3ZfCaBeyN3dWrSDOHpyAWVbGE8Ej+8lmjGI+LRjo9ZiC8ggE8/THrkYHf56h3VIFgIQLHPMif8Mdvr+b661ok0KVLzEDi5EUfEfUwVWypyMTGdJBxARn4IiIuhqW2dH828NTZQqIabCwkYghyDPtEy0TA1Hvt1TpsyVd1RVhDqp+LsYCliWJbiPpGpqMepQEuuMkAHmGmIXOYPHGtvD/VAESstOmpK+uBbb8m7ggiM/PTSbYiMuA4KjOiV0TVr7aWC0xUuvupsbSpW0f3w5UTOYjjTjaAGmjRTF9yhQJVYkG2D8vlgagq7kLSfcEoQpqkkMZM3c+nOMzdrajWFlOoy2kUwxDflkBuYEEQAdVUJOQtPPwo0ea3ptMFQvqnI/wAQiRAESDIPzGoqPUqjKrQ2QDlj3+WozRZSJWmbblaTi1iGLAWHPuCBJZjPvq3hsScUh8riP4BcfTVBrNTz5opKV7LxFt7FC1UWrAJUi1Szc3BhaQO5OYX30631C5aSowhKiNdbIBQgiAGEL2xMfqNcrborm0WsAwDF1WVAzz3kZJAzHbA1YPC+8NJzta1QmjUkJEFQAIhWJuDNj0lRyDgnXVrbHgGKmcr3+FiZWJMOCt6ECGaws5FSoCStgCqICycgDuRktnXunu6kBryWTh7CAVgE3An4iRzPB1IgdXeRK49oXn4p9yRwDwcQCdRVSbyDNqKbipHJgjKtfwJjHIPtrlkzI38/S2AQsdPZoIqAqxdjcIKZLEBY9fGJKgc9tT7yi7gObRaSxUmcAEeggHP1g541hdqAafqqASTHqccHt6jGQJnE6x5lMPVBINzGxaYqn0somaayJuuOBxn56vtEuaPdVlElRbjahpXy6ZZSfUwAJMA/FaxAjHbIP11rS3FGjSeq4VKZT8Q5ME/lDD4pMDAEt7iDobebunt6PmgE0mUkEs7G6MAXszZ4nheIGTqg9Z6rW3rFVWKQCyo/LBi9j3JJ/kPnrTs2zPrWybv+EqtVDOPN0d1jr9Xf1aaBitKmQFVowFHxNaIJj8q4EDjnS/p3R1O23G5MqUK2DDBgxCiSBnmMRBB9sN02dKg9KgyW/htULX5BqAATjmA3bvAkRI/TaBbZrt1ktuGvYrBhUMgkEi0EugwZ79iD3WNaxoa0QFziSTJQdTZhKlCnIRiqvFqwWE/E5Mg5j2MiTjWm96XbXr0aIylrjzCOQqsy+q1YDE8jIHcac7je0QuUQU0CpajUS59RmoJY1BxFsiAcxgE/bbCuibzfbg/jVR5aqB3qiPhJlVRMgMBICgHM6sEqik/UOmVaqUa9jBGJmoEIEOAy4gQslvUFgSecSL0vohL1hWtUqhax6gWZmJeVAVYktxlR30x3dRam0pUqRCCiXOSJNRrUAEmbApZi3EkAExiDpg/FQMZWrQsvJkhifa6SO0kdwMHUyCmZUPSehea9NMKGoM4KkzKlfU0kgmGIgW9uO6Y7R6dtVVKiTBGYYSCP4dxnHbV16duDRVKLCn51Om6OASTVpsrWqs//AJbkX0jEHMQRpL164i0kvC+fSckMGSofzyCSRDLzzz3GrBJsoQFZug+MQ9IUdw6CrUlUYG3AjLgABHaTB4Np44L3p6TVPmNPmgFAAATAgll5AKgMCI7jnB5Juun3IKyKTcATT7mZBKDBZQw5UG2QDHJeeGvGu4RkQUkrEvdgMajNkSWkkkKSASDAxjXM2j8eCCaWun6WqntJFnK+dR29hVQK5tIEeaX9LY9V7GRkEgZjMYI1ttNtUfb7hAophiyq1xI9S8nAzJJI/jrG33S7qnUqq7M8BSiBRFRThTzLHKF77TgiI0ZtKbofxtsaUgFJamWUgtk2klfy5WTjtGuY7E0Qcwec1rDgclLTWQLqaggqYUkgEEGASo4I5j56iqdYYMqqgJeY/FK5UZM+WT+2dSrspCuUph3AnPeC2WsknntrFJCSDZ8OMlJ7iR6j/GDHbWYRJMTzxTCgKW1qNkpTdUUUxxcTHwsG4HqAHyPA41DuqaJXWm1FQaqkqYTDJF0ypAlSIIu4PHOid85CHygFPmAuSAcA8gXi5pCKIbGPbWgQKjPWdXdCTfERcFJi52tlYn1cHsNPDtT5X5zQwo9q11jMUANOPUZkuacSCscyOTloHOklTw3vapNVKlJUqG9VNOlIVsgGUmQDGdN6FJGvBp1qY9Nh8ypmSwkWPFvERIFuY05orUpqtNXqBUAVQRMAYGSpJx3J0wVTRNs+8f1C8B+fv/FR91tfu+6pEuzqaDB7IuemcSiTJUhhxMWGSY1W9zVWq1Py2YPBBtMFZEEkQIwDPy9zp7UrW/g1tv5m3BBFTbN/dqSIZS63pGBGBA7xobxNuX8ukrmlWYEvt9wuS9IA4ZhDYMC098/X0IF1zZXuh+Iqm3qCjVa7bhTNRmMiJ9SMxkHhfLE4GMknV/OyplWAphUqLAKsQSCB6lCmcLABMxxAga5TV3qNSYMqvFrAFSYM/wCRlgETJPsI+d28Kb2maFGPLaoEUG1PXjtNpcraSuJBOZxrm7dQgdK2x1j0K00HycJViFVySoZDgwCpUiDHMMCO/C/rzoSp1FadGvuIqlqFPyyp+B7YYQYlcsBJiSeDAAO21FbmdQVLEzcasEgkE+UxtEnGFAPznPOPGPWqlStXoIptpqVqGSJhlJchWAYDAAIIFzH5jDstAVqmAZa6J9apgbPklQNfc1PPZGrI7sAqEqs5No5sHckjOZMydW7a0KG0VqlOlNZSltO8k3kJy5n4XLH09h+y/pewenTVEY3pTLWYplw5uP4oZ4KMMMIMAiRdhdvGCvNYCvX4RVeVGTm45lviLtHJxPqHocIyGS5s6nNBdZfLS/mVKhuqvnPssTCgCAM8RgcB14S8K1eqG6pUKbekbSZuZmOfSGJEgQCxwAFABjCXpOx+9bqltg5/FqC9wDFsgmwWzCpJk4x7a7j1OylRXb7d1o+i2mypJRP8QJIFxFxk9yW+oV6uAQrpsxFVLq/2OAvSXa1/LpR+K1SXa4fCVCgAzn04iJnI1VPFn2fbraMfKpVK1GZR6Ikz/nRRKGO8EYGcxpzQ6TuduRuNnva9esGYhWuKMsx8Rcq5EyREEyAQQNWXZfaU/pG62FdaloJagAywDlhLAxMSJMY0DapzBkeSs0zqIXHqfiCoAyVAGJgNcvqNrFgC4IcQ0cEGBHvJfSOh77c2U6W3qsjsIqFCFBMmfMIhVIBJI9u+u7dco0a+0qVDSW56JceZSAcEQyhiRMhiJE6T7r7WNmjPTqLuQ6wLTTALH2UM4P7wM6MVi7shVgjMqr1/sp3jUUo/faRCgiwq0KebVcAkrJJyBHtqs+J/DG82gvqLSenTYxUo5sngEMoIEnm2JAzgavNDxx1Le1qi7Tb0aNENaGrgl494uAJI7AECQCe+nXShuXDbfe0VqJUpn1CACvBVlDMFOfyk++NB0zmGHEIhTxCQuTeGvEFShTe78Sh6vMo8GG5NMwVVDOSMSvw9yR4g2dI7anuKDlfMPrAuDNTOPxB8FwYFYBzLds6H6n0ltluK1FSWagfMRiJupHIBHtBzjmdT0av3UeYVL7PcShUZZGgEiDiYmPcT+uixMhBpdb+EvFLbSn5NWk7IagYMHtsWPVbBMwRIAImT3Or9td7T3AWuWeoAtgq3MMEjAC25mJlZBHJidc56ltFuq09vuKNZT6ig9IQn/DHpeMG4THHOrN9m1ZHobig98o1pK3m6ZyGVZXMxEEADvrl/kNnaGGq3PVadnqdbCU56Tu2spUKjlqyAlixPCs9ObveViB257aIG4Bc4YeoLKmJN1skB4InuRMDjGh12iLVJVHuK2+ouYJe4i+o3ckyQTJOc6aNs6aUlWpTcPIyFLEEOCSxUsJ5bPJJme/KqYcVtf6VtBgXSPqJqEIqwYhmvaF9JBU3CmxPqExIwMiNF9MQilTZnfzH9dVCADcoCyoSmriCFA+RHfXuoeURXe42+TAtDYZTUu9I9UwQMjU9RWQmqagNiwfTaDdk3XO3FkjI76su6mH457vJXF5XtxHpYVHy6glsRYzOQZE24ZZIB9R9gdH/2w3Zljt+JoCnv8rDIbGYkDnhh2OMtnU56undv4j/fSy3FYqQqV4k8EjaUxvdkWHleqorNPpnsCue5IJ4jGdVWqtN43NFWXg1qY/KTMspn4Tz8j2g66V4S3zUHO0ZqzgglfNUq628q0yIKkQV9m+eudb2iu26huEKgqHYEHI8uoM8xwCMngidenpPJkFct7cNwjae4B2yotRlVHOAYLLgr5iwAQpMAmfi45OiPCJB3dSlTIVQpIYAEkgjJMzOYE9uAJ1IaEbZabUQtRarLTYBPWqySWIgYAJz2tgmdLej1/I3VO1iFrkIwgnN0cwO5Hv3xoK4LqTgNyOmQHAldC2CsbqfmXQ7GTTZAuSxFwLArzwPbvqj9ctTdisk1Erm30EMrKVscEcgwZjEfpq+Wix3vUBWgtOARaeSeR7Tqm+Pum1au624LRRf8MVLMByTIJAz254+WdcvYHjpuM85LTtI/z4LHUtvuqQC7dg9JRdTRyt9NQBix4DqGBEeqYE95R/eKiGuajk1ognuowCBaIUQYHA9vmzo7fb0h5e4V9u9OYNN2UVFB5hgRLfIyM4xqPqe9op+AaVRFYKahVTcpHwtTZ2F5Zgt1Rwo9RtB5PcG6Fz1cPsU2Zetutw8t5aimjHlSZLBVIgekAY4GONM/FzeXXTbQ1WtXZYtuAcT8LMPhUyAzKDAKj6LfsK3QCbpZ9c0miIFuVme5mZ/866fWEsWKiCI4mRm4FYzP9RrFXIxnEnUpAsuM+MevdWp1QjOKFrBFo7YfAD8IMrmcD4o4gatHQdrUfb0/vZpslVWpI4UoyOGKqKgyrK4Xn0wxjNwOrD1Pp0i9TRrqgNnnreyfSqnqaPnJ+p1A/SK24ZX3ZWnQoWlaSYU2mRgOYiBzx2jOhe8OEQETQW6orp+9b7mHcNfTpMrnvcgYQWiJgDJHcTqodJ2h/DY0vNNWpZQplgoqOFLNe/xLTQCZAMmBxq1mvdt9y6gEGo5gAwRafYycdxpN4Q2xrU19Rp1KQcIfQQEqMC49atkkD1cxg4jSqbpuUxwgQqrW8ebtKyUTs9gDLLaKR9IBIZbi+Dg5j2+mrZ4e8TUGK02pttXIASlWJyCYJo1WPrUsIge3y0b1HpakvWeilyhiSalmO9y+WQZIE2W3GMcHTLpu1cBtzUVacoKapBFlMRAt7cCE57zm0MqOa8ZIGgtOao32qUvJ3WyqiFa2pTM5X02sgP1JI/2ydVfw/t0rJV2tSCjObBIVhAuDLhoGBI9idWr7ZHU7aiwII86eYkBHgjv3B/UaqKUHQK6IXqK9MMsuHwJK00txNyk+kzIt4M66RmmEpwhxUO32+1fzkq/9NWUtcLiVNNBMAkyWIkYlmwRzGrF4RFBN277d42/3VWq/5Kl0ww7QoJPtB0o3nX6NT46NOtVIIF1GCCeVLNHwtMn1cj66P+z/AGgDbkgN5Y8tReIPmAS0LJiCfcn4eDpO2kCg6UVATUACtm5pqHdkdj6gQVviTa0gSVxMTxjOt95vwQw8xSyoQnBAYiYxgtCq1vPEc6zQEqS1wBKxIHKtIKkqeWEHJwB8jqEXeZVF9UratrQMklgVUWCYhSefi1wCN+n13LpBC7jZXiqPxF80QoC4uIK8FDE+mcDie5Oi6yEHIUlbV+UwWJBIyCCuP8p51H0ulUPIqjNouNPnkwECsCBnPIxPA1ulBmWnUZmeCQykUoYhWpsSCt2Gnlu2Bxq36ycufhUDdb76saj0lUOCwdpImAAuCxBAJknmfTx30l3HQ65ZiN3uACSQBUAET2HYadMKRVrqJkVUNNiqGz4ACsMxUXTwONbBfr/z9NRtXogMKrDimUi6WlZd3S2NWsa7U1Vw5LBqNQgO6XC65bIEt3aMTqteLNuD1LcBiFD+YgJPuCF5JJGIgDXSeleFqO0KMGZ6xOXJiZAugdxPuSRjSrZ7KnWPUrkV728sPHqtJqFoLFiBxnHbiBrvNqgHEFhwEiFWK6U0pqWbzdw1IU0prlKIgAkd2do+L3wJtGofCPTGq7lK7OoG3AKUwBe110E82iTOZPGO+kNPctFN2UA2rJutZ14loEjHwt/PTDp9f/qNu1EuKmbwqliKc8G0gsDkQRgx8tHXa403AG8ZoacYhKvG6rU3rLXYUpMKlVgjCLThWJDAz8u5+ug97SSuHoVDfRMXMmXUmSsAKVCgji6YgfVlRBZibiJ55BjHIMMvB+uNFAwVpi66AVZgOSuc8gmDIxrgNfhNhl6d66JaDZc46B1TcVLtslQP5bA0qrR6AptMqQS0rwMEe+NFdMpmp1CrtHrGp95SpReoUhfMHqFoLG4K6Wg4iTAxmPxB0OrQd6yVXWm7wSLlKGcSVGFU4ECTgAE8jLUopSoVVqt51OqwptmalrLkKVEAyMHkEgmQdejY8VGYmFcpzSx0OVo8F9KfYdQShVqBk3FJrSAQPMQgsoz2A5xMjjXUt5XCISDgD0gew595x/Qa5D1TxmK9XZVGpPTalWDPJBSGKg2sMnF2DHbnXVqcOwuAKqMfWZ94j/adY6wdALs1op4Ztkpui/C5bBme2M5/prTqu5IUhZ4MQO3v+h/hqXqNUR6R6o4HYGJg+/6++lu5r1QrWW3spQM49IMiJiIiZMZz8tZwYGBN1xFMdhQTyFIKhXi4iPigzntqu9CWnQrAZBsOB7HiVP5eM+4GdRv4tA2jpUQh6ZVR5TGqrn4VshQTccCVAnvGdJfD+zq1d624rhqM3IKb2lnUqcyDaMxCgHg+2mhhA4IJ36rp9iMolQ1p4bORmcjHvOkW6darzN0RHA/eBJGSeTE6IUVFU0uWABHa4E+/y1HU2lhWWF7E4EwfYDGMkR759tKeHONkdMNbcqkfaP0CvuhtaVEqbjVeSYggLInIPMDj5nSXxVXaj1KolEKLadEimQAXsQKFDkSptJiJyBOm+969TXfpuK7KtFNsxpm6TULspYqsXTGIg5U55Ao3Uuoneb2tuTVFBiwNMt+VVICfDMkAAkrPJgGY1voh1gcgPdZqhGepKabjxRugtKitNhVIsWWm9mPdYAxNslpOCY41Y+h9JahtaaLuKLq4v8xVJCubCFi8XLaGNxswkDtqq9FWvuqu2rOrNSoE+ZVOUPqLAEMAJyBgGME8TroiUy6lsAAhYAzcBdMREQVGc4/bD+RrBsMHE8+qfszCesptpRppSp0mqCLbmYFAQ3JwF4Pq5k4ye+lddgpHqepzYqx62hmgELEmCcnAGi/IAyXyz+r0kk2wCAAZmB7GD27a1eqFeAXIJBpll/OA5NoCBsDswz2nXLbmXc+3IWrKym6TUdKdPzWLvCuSAoElc244mRnsBoWmfwgqvUBLM7AAH1uWZxdYVIvYwBrVN4EClqVZitNZApVMtAtUekBp9X07xOZF3CCmtwqySVgo82gsBcoQkEgLj3b56ha+5jM/tWC1A7unWNJqa+ZfaQrMUU3R6WNpHBg/CPppyu4ogQGokDEmtk/WWn99QoaheQlTBMlqbALyQSCoMQI786PpLUVQopvCgAYHbHvqnEkQRHopwKL33UFRBUeCVRjaDPAnn5nvjjXKNt1Eua9J6qBDYAHfCsx/EY05CuQD3DD5QTHRvGTlNswLr62FNfTEDlozzaGzjke2uM0thUdWrimSjsxDxgcgDGOTnHbHfXo6DbXXOqHcnXWnoO9asqhBb6XFvqYcRTMCTiRAj6CC78E7UDZs6oRUqkh3LG4i6ABAOBJxgkgmeIQdN8NPWKO9Wl5ZmAt8gKRNobgmOTMSTBiNdB2lFAAKVOymnpF5IJN2QpILEAyb5Iuxn1Fcm3VhhwNM3v8ApNoUzOIhEVq7WeUKZi5Tc0EEEiZUZEDuR7c51Budsq2ioq2uSB6cXAyPURAP/Bre29uBk8T/AA+H5D3/AKaiob+j5gQV6bPxbcsiAScXSYj21xmyMh5LaVurlUXy6fmPEg+oq3cC8AgCIE6rnXOgGqadWiqbfcFsqDbMyIIWYZU7rj4u2dWmpSVFBLCAfTJWDgjniD7cx31Eu8SypWkQpgsoJyOVuE5jt2Jk6dRrPYZbv5CB7GuEFc5/sCp933F9NDTS78amVMNTOY9QNvKmAJ5g86vfhHxQX29NKjg1SyqD+ZvnA/LHcwBo8UqSL5SJNB1eAst6ifVDMcSG7nEQIkDVE8OXUNy9Aj10VNq4hpmGeoB6UCmTBliQBOutRr9OHB2mXDnNY30+jghdeSoGAgzBIxifae4+n+2ub9X8a1a7Ou1anSpB/Lbc1WU5gkmmCeIEg5nn0606z4or+Q1Cm1tZzYIEFVaSz/KQIBiczzGrJ4X6Ft6ezqUSi3GG8wooaQB3MwZBxxmNGAGDFElS7nAHJUBOhUfwqn9oNVqiqpdUBEUyRfa0n8QKJ/SMxpz1OrW25NbZ7hq+2mXFUAkfmyWhhyRwOO+pN74l6TVHl1dqb0Fk+WVa5cCalN5nkzPz0f4L2lEg7laKoHUIqxiB3YnJZjJn2Pz0Re/NwPkjw04OH3+Ft4V8efeAt4C1KZkIZgKZBCkmSsWyORqxHflKYqloCSzRCiPqxCj/ALjidU7xJ4apbSrS3NAhKFSrbVAE+WWIIKH/AAXLaR2DQOcF9b6udvTabfNpIaihmBg8LFIm26c3OJABCAkki3UwXDDkUoP6pnNUfr+7V/vRL0rmenTppRJNNUBNSEJAwDAJjLEnvoTpnRq27dKdGnAAt8w4XuYdpIkAkwBdHAxq7bPpBG2pivTSpcTUcGCVaoZbDzJAiYaSREHnVh3CU4YJFFQosKqAQ0k+hFxj0njOZEc56v5HD1WDxRN2WbuKD6VRNCj91tYeWjqGdWtfJBcXAgS1xsMY9xDEnb9LNNKifhuSzOHcSQ5XggDi7JhhMnjWKlQXlqlJ2F7WiAeUEHJGLZQwQO2gtrskU3UaZpmoVuKt6mAILBm8whpW4D1HnXMJMkzn7+a2AWhP6YanUMC4NzJIIjiBB+f00s3IL2u7GnAV0FNhzBPqvpc9oyI/gcgUh1akGImCLDbKiCPVjIP7frqB6kAEAHHBHExHAP0Pb56ztOE96ZEoPaLu7Q9byVLMGtySqx8LKAAWgGWDGCRjGjkE1JlVQiTzIYQMsSABg4tme+gum7hGopVqXIvDCGLCDaYUC4nvAH786xR3e2qM1XbVHdEVQyv5iyZN1iuqrcVuPyITgE6c9jnFxwxwFuCAOAgSjqXU6jKGAYmojFgEJAIAMcTm5+ObTqWpu6kmAkTj8CqcfXzND7jctTVnJAp0wz5y0AOW9QwBBwIY4+LtqTYvunp03/6drkU3LuIBkAyAdsSAeYJOg6MRIiFROhVc8TUn31V1ovTC01sFScG74rfzEsRaOBCnPBKlul7t/LoGku22qAKz+YpWBgsTIJJObe7Ht2a7Pq1Kj6bHFKB62tw8ZBgn0zx7TwedE7ffVLLalOqlK62rDgoQxDXiswBVCctcQABA5jXZ6aqHEACNOZzWZ1NuuaN6f01ECoqoXpovrZLiw9WQJlWJElp/fthduIUgKBaSqpgTcTdEWkmV5Bg/XRIqU1qpSQGxklFxcpEfCVYmDPJgyRJzokbNECU5N6fDNzfh5ElveIEnuvHvyXucDc5/a0iEJR2nlkk1KriAwDAXD5fhquOIJAjMmBrXcbBaLVCtJaZADVLsHILFiwDE4ImTIjSbrXitNrUVaQNWqWBIB+GoI/ywTIwqjkZg40P03qG6rb1fvu3Kh0axSpMEEEEgyS3IubPsBpzdnqYS91hHCY3BAaoxADnxTem582jXWmCBa11wtt9UlCpkrDAgEQY4kDT2lksRHrBkWhviySRwxPtHED6Abmi6lTTQs10NTvAhWMFlnCgTknsWE9tMfuSbOkTUJW0Xq1MOQpJg01XkrJjIEhjhQAAh5Low+CKWtzSvf06i7bywFV1qM6hWl0R5YqfSVDep1AkwLcYjVL8ebqjWIq7cMjABKg9Q/COQjE/FHc/XntaN7Urbyg26B+67emrA1STc8HCYIk34hRgk+oyQUnhDp5G627PTlWYsC3qLhZkgHMAzPvB11dnpln+j7HcPlZHuDuo3ngivCHSfvFu4drqrw1qg2+VdAS4EQ/1kiDMRq774bcIt9MVQ72rRIDXMCYMSRAMc9iPppJ1DwTWo1LthWVNvUdXqUGNtsGT5bgSAciMHMTGgOoeNNq1N4HmsJS6PhBBlwcn5jBzBjGtB6zpbf4Q5CCrB4h6HtA19WlQEgXL5QLWgWjCi73AMfTVcXpu1SrftqbqWBJUlgpBIiAZjAx7DtoRWWrUoolOorByjEuDIClrgMcYW0Ac8an6j12mFBStSMfBTUEMOPy3FoJIPYfEdFDlVky323bdUnpQ4SRDAiCQQcLcCVn83sZicaruz6ZuPvFSkKibiltB5rUYsFSqoJIIUEtUQy3rLSRB5I1J0DqRq1RRpU7K7y1SszXeUv5bKc2+Z2BaYmRPa3eHdjTo9RoJTQKjUmkTJZvVJYn4m92OT76EuwnAdVZbiGLclzbmmaL7qncwZJcg9wpwRPxDiRLGJyBhp0/dhoKhTI7D9fbjH8dV/p3S32+8r7UXJRFSFCrjJ/DHmT6S6R2zESpjTJ94tIw7LFOYuZhcvFxkEMJYZ7YkDjXH2nZ8Jwi+7h9LZSq4mytaqhStNntA9KxaD6RibpmQMmBnUiQuCK8lgquiFgpaBBcAqDMkgjAPadbVA1NZ/DpJKgk1LRJYDNtOD7ZIz++od7sdyxqUaPllXtY3mLDK/DC5Hpkz+nyBove3kjJtZS1nCmfxB6QpqNIM3QJmBPr+JVjBk6xXpFRFoMgwGJgx+h9xz76zSpUlAVj5ZIxTpiCTEkwouBEckxnM6grMTYsMbWBM2ZEEEkgiZUzAkTiBBhcTdECjWQigilBHIgEAZJAC8DGPr27aCcENBb6LbJIOPhkkniCsfrrG52oS6olOnAAM2hYZTJIZVJiMH3E86kqMTfx61tySeLhxiR6vfsNWLXBV6Ifd75KLUxXWo4JKgGg0t8gtoBIH6m0nQSdHDgOeotSLC7yx5YCTm0AYAXiPlpxWqkmmQoY3ErCksJRxIMmME/l7x89KqnSajEtgyZ7d/+zTaT4FjB8/KyBzZzCCpbVvKFwPlVKh9QU5JJJyewJOBE8fLQ+06jW25NI1L1Yi+ZItkFgokQSsg/wCr9r/4OJr7KAifh1iAkG20gXCWuMwzd/bSnrnQ6RuXimSArQJRv0Hvz8gONdUw4dZY3mKhATXa06e1WruFVGeui3P2C9rR3XIMDk5zgAGs7tSe0/ikM1MVCfjHHwjKkFR/lJgnsKhR3VWl+DVTzKAwyFuckgqWgAyLgBAwDzOj971fbBFdDWqeVIVizXSxzJuFymFW1pwoJ5OsJ2Z7Tv5t99yY17c8lDvNwKG5XfVEaglQFCPS7BuFZ8gorCZUNwoJ5jRnivdLRajWDO7UqyRYEiHMPeB6oK4Ak5I1B1pdtVpVR51jmkXRZNgqwGDM0EBu0z+YznUFBn3fSxLKPSQSwJM0zPIICn0jsfppkdh7hH/J4HLepniAPerz1/qDbWgat1KHEBXLZb6L8fp5Aj6xnS/ofh7c7xqVfdVj5VMoVS0gVIAMhWC4IJFxk5YCNQeG/Djb9NnVqpZtqdFQnrDFiDxksYJmZjiB76sX2k+LG2O3/Dpy7yLsgII+IEd5wB/tBfs+zCkI13rNUqFxgKteO643m6TZ03gLVCwhBUMBDFhxcAT9AhGi6FJV6k9JCLaNFaagGMqBPp5wCRJ7k6D+zLpTPVeu8qbwvrBkNFzBgYloIGPcnU3Rtyq7nes9RAzVmuNw/K74yccDGm1uwUdGMXBXHbkDtiAAfl2meck6pvVPsyp1ahq7WqaDyRY2VMycMvqHJwZwNWXp++W66RB4A4P0E40y2m6+RuiO2P45/wDOs1GtBkJtWmVQNh9mVrE1t1aYJQU5/vYglqhAx7KAMcRpBt/Bm9QimWlDBtqMCBBIEG6cQDHBxzxrtbOCG9JGIxzxOJ+ulW32pUGRAJPqbuOZntj9NPdXdolsYNUq6D4ep7Xb2L29TOTl3P5nP1NoHYaD2cf2rswcEK8GfiFr8j2nTjq+/plfU4SnIhyeccRz7wP1+Wq/4ZBarV6hWLU6SBlDE9xAzmcKSODJJGlU5LpzTHQGHRZ+0rwqtVqm4FdqbCGguLHA/KMi1o9IjP76TeGOq/iNRrEeoALfOQRIXOIM4nLYkmBpp1KtV6vVWnSpxtaTBpqEgVSf8TBTaYDAKP8AFk5IGPEvh0m1iLYFqtEWEAkAxyuMf+tNrhtQYXJFGWqPf7ClW23llZpOFUCmwAUk4KyQphvrMcan2FN6aItP1U7YBqVHuCrAHpsbkjgQYiQe1RarU2hNIVAzOjAJBZDfgsySBcCsYznOMFr4e2NLbbQMlQtURb3KkmCYa0UzAtkAAwCxEzGNYKlA02QTIJt4rU2pjNgm60j5ZWmYSMOqgGRLE/4DIljiYDHXqbUla9GZwwjBqPJMAeoAqpyREgerOgd5sq43FOttlCljDrWJZQp5enJxjDAQW7gYkutSYVSazOVkeXGFuPqBd1N11wMAlViB6jxnc1sZ/tNBKxX3O1pA06rMMC4M1U4Y2qSbiAGzgc+3bUu723rC+TnJUuuMcxILSJHYCCIOhW2yV1qtMqTbUvBJZPTgEkECMoTIyWEhtRsatW0LUq1HAayobQoJwZKotM+0Ws2ONVgG8zrPPIV4j4KaszUwpIUFiMyR2Jzj9Oe/7QVOqVASBs2YAwGk5+cWHnRNKiad7XAl5LngTP8AixjjsAIj56ebR2amjBhDKCPSeCJ7Y0oua3SfNHdIPCnjajQovRZKrNcSGpquZ7ZZTyPmcxrffeIb6NRqm0qUhcLXqLA5wApEnAAMd2xpl1ltjsrqtajTRiZV1pIXJyRCjIK/4oAyM51XtjuqvVOpWbgX7akt6UaZPl1DaHQ1G4N/PqgYgd7vQtaDpZclz7k6pB0jrtGrul88Vnps4poAQihSYZqpEvAGYHsScjVqXr/QWWpTG2ZcH1FGwYwbi13Pyn5aZ9a8HLXKbjfmjsttSWwUaNSABBi+taig+oi1QQRjQe8o9Nq7Le0Njt1u27UzUVlZWdUYORe34kOoZQ3MkmO5fDQlFxOastHoPStwKXlrRcESjI+WCgAnn1RgEHiPlqgbjpq9KqVKVYX0fNXyKvlzN9zBCYkstpmJwRxhdNfEdTY7+v0ahT9LN6lCRFOggJNIqGFpJQrjItPPGtvtR8RbotW2tPZJUQeWy1LizBoDBrFggg/8idKexrhhcc/BHTc4GQivDvXBsX8l6Y+6kE0SpFyGC7JaWyG5B59xgnQidI3PUKj7pnp+WxtVHUg2qcLgGFH19RkxnSPdbp9w9NNsiOlJEquKk2FjimpMXE8tjkDnTbw/4crVNvT3G33DCr8NfbsWS1hhhAYgrgxOCOD20mk5xZDjf18U6o1odI+l6n4b6pTkUH8oKSSWq+lpMyuCDJJ5APvzpdvfCnU/MLNQvNWZZGQgn3x8IPMwBnsTGrLW8S9RoVjQq0VcBSwJW29QJ9LgkfwJxnRvRvtA29RR5rCi8KWZQSskiRNpzEE8j5406d6UZGSoFPpu6o5ejWS4kZU4j03YEASDo5+tV9ubWrszYhmnI/0zzgczx9ddb23VEqBmpVFdQYkHv34+eiajI4HmopjOQGH6SNBDHZohWeFzL/8A1tZBUUsl4II82my2oVDSVpkzhljP5v0AVbxfWqJa1oJBuJDYYTFqloA45BxrrlOnTwRTTGQQq4+mNZXbJN1iX49Von94mJ1YpNVdOdy4DT3V97bhnaxZUXDDNHwyIA7/AA5j56K3/Uq1VKQqYoYVUUQuOwAwWxPcj6a7iuzpBxUFJA5LG60TLRMtE9tSmmFhQi2jhRAj6DA1eGMlRrTmFzLo/j2jtz93p7JkorMEOGZjANzkgCYHEmIAHEaZ7nx1tqtq+TUDkqvAMXfSZESY74/S6nZ05zSQyxk2Lzk5xrA2lJseWhxj0D5jAj2/nqiJQhwBmFxjf7yhWqMBUlA4Cgo+F4BQjIacwVz35J1B1DZu1cmkhEg2WqQTAmTTmWDH25gRrsb9EpFldKaI4wGVFBjntGk3W/Dys7s0hjBvBJE5AJBHeII+Q0JBbwTm1A4qp0uuKZSuJSQLgIOCBEKcEEcrHw4GJLJiSjqYZCTPc4kEEDmOJAnkH3KrrPRyru9bLPCL8RnHIHyECTHYZ40qV6m3rOKbB1BAdOQWwIIjDSQP07jWCpsjTenZam1dCrCtSo4FWtSJU5UAFnUyCLkAlnMKxsm0wIMTrPWt8KlOiyP5FSoQoe1SSMmFUnkwCt2QGJI50GvV3q1k8pACBNW4j0r/AIf9U/m4FrSO2h+jbUL51aoAowKauDelMqCRAwFYyQqgE5kD4Rm6PDdwgjT65lMmcipOn7gMa20ZwatNZV2Ie4cqzIT8akqTiOIgG0F0qtVQFDqQABLUzJjuYMT9MaMTZKUVCAqSCgQwQxOII+GZIwc3R8jW9z4g2quymtSJDEE+TtMwf8yT++dWxnSk4B6TzO5U5+DP3TjYfZws1d71ncqw5KK7LTpgcS8jAGAqgD5nUVHxy1Wp9y6Js1UE4qlAqL7t5YEAf5nzn4dD/abtUTqm3qb1qtXp7pc1MVGhaiqwJRL8cKxtjk9zk77NejUPv2932xUjain5e3uu9TsFLEX5tDLGff5a9HFrrjqLf/Z7u6wWtv2++1w2USv5ailH5ZpAXyO1o+elvSdoen9USr9yrbTa108mKrBgHIGWcuRFwgAng49tPfBnV/7N29fadRrf9UjNUVGqXl0KKVWmQScsG9OMnjSql4irbzo+9rb+0oW8qkAgBFQQQRByVJEEgfCR31RnIqwtPs56I9DrdehWIvo0qhBycOykFSQIkOZjGWjvrHV/Ce53W83Xkbhno+aWqUnczF2RTJkFTnErgRnGrr4C6jT3qU9+6L96Sm9CowwbQwPExBIDCeJaO+ivAdIAVnBJJeJJlvTnP1u0l7pKY2wJXOF6FUbcLV6YtNVVagqBqhCXA/D5ckgz7AD2I51Zvst25bz93VrFqrWXqphFUA4iBcy+8R2BPJ18J2UOpbqiVI81mIYiJKktEDvF/f8ALqfwhvdvQ39fZgAVWbI9ROAWGYti0/KZ0prYG+NdYTXvkcwr1vd0EUXC7mBz2+eP/eqT1fwnRc4p5bFyCGuiMwIYxHIPb21fQouXEwSBjjGpCoAAAAA9v5aYWk3lJa8NGS4+3hCpQvFCtLyDFzI2BMXr7k+4H0zoar4r39GrLggLIIZSQCRKgs2TAjIiYnvrrVfYI7XMMjJIMT9f01Xt34eqjctVRVqI0n4obJ9K2kBSqiM3flGNDB1umYmk7kD4d8feclr0hcslirXKwkiRiZJDY/y/PVl2XW6TPF0MQTB7f8AnSnqPS/Vc9ELgCYUfOJXByT++lPXOkU6xf0lWZYJbIkkEgCBHpkD2nS8RBR9G0iyvq7gew5x+vtrZ3ycRA/5xqi7OrVoJTF5Kq0G0E2iSRiJIHvGIPbUmz8Wl1datoIPPB5zj3H/M6sVLIDR3K+Nj9599a0oiROlfSeqpUGamG+Et6Z94nn/zopHMC0yCQQfcftzpodNwklpFiiHJAZhH7e2h9yQoJxkgERMz7/pr33jIgNJYAxkYzwPeInWx3IYkQJBjP/r/AJGh7QzV9kpHutjDl2WUgMZyQ5JgfQf11TN9000vMqKQaVSbrl+EMfgcGeSRmPljE9A6irvSdQssWOA3Iu4mR+WP10jTprUkdKy303NoDEMLT2YREGec8e8DSXCDZaabrXXNtwPKqX07QrMMzFpjg54OYPzK/I3DoW5G7DEwHTDAHDXLyf8AITMiMWkziGg6t0kUAoUzSySXgwJkJkeqBEE5PfidV6hXagSECKjAlHgyRmFk4MRlffMxGl1qXSttnoU5jsJtklfi/qboRtUqOkk+aitAv/MTaJlpkibJMx+Yq6fhKQCKO9IIBBFJYI+R9tbdQr195VJpKTVRCC/pBNkllA7EEwBJY494Dvp/hXqppUym8tQopVRWbCwIER2GtbXtosAJAOqQ4F7iQJCe/bHRXc0On78SKbAKxAm1KgDg+5IhsDnR39sN0ro23agiXNWKKzZV1DObyA0+sLOOL8an6fsKW56duOlU91Sr1qJayUcAWviVYcBpW5ZHH00i6L4q6o1Klt9ttFr0aSCk7NSL3WGGPxLb6SvpIn6mdPgkAHRZk7r9JlV8QtU/6hNt54pLHlYpwqzN2AcmcniBjU/iLxEpodI3FZEVKtanuHF0ABULAS2Cbipz7dudKNx9p1U+punD7oxKA1AQWtImEgrgxIkgHEzrFbbP1YJvN2Bt9jQuIpBz6ltHrBgBVAj1Rn1Ac6q+blFbPCFbbeVv99tVKUqr3KLSsFaaybDgEuSccyNY8Db4tUq3MzMQACfYTzjnPvr1TptPZdNajSYLSZz/AHhJwzzzGfqe2pfBrKA0hWKmEZY4MT6gciYjSKjusE1o6hVH3268jrNRnu/vjIYDCtGVycQZ7c6svXNkF6jTrhTxTYweYPJxPaOe3fS37Udnfu6TUqTM/lywRSSYmLoB7CJ9vpqzeONwPL21RPUPVwCAQQCIPb5Y1H5GFGXcJVvoLyY5gzrY8yAM86D6PWmhQJBk01k/OPYmeZ0WoP8Az20xpskGxWUT2MfOP6aFLmDIKkwJTPf4sr7diDwedE3jIwe2oSsMAMapysKRqns2eBI5/aPr+mo3W45HfMjsJj+MHUg4zkGT/wAP663Iz/XUIlSYS89IpEYFpOZU4+oHH/vSjfeHLpBRHuMFgADH15BH66sa1IE/p+sxxrwf+mhLWlG2o4Kgnwkb2N1W0SLSA0DtBEdxOB/voanstzR9IqOFGQtzID+5A+uddIatb2PIAiTyQO3zP6a8acgqwBBPBGND0e4o+n3hc8pb7e0atwmqkf68mLsjOOeRgHTXYeKvhSqoksQYEQSZ4JMzI9uTqx7rp6EOwuUnJKkzjOB+nA0DU8Mocu4b5lBOfnOqLHjJFjpuzULdeoAsocZYDAJzA/MMcRwdT098juVV7yR8MSscZgGAeM++t6nQ6Z9ZRGKse3xYtlhgEx7g8axR6PSpFnSmiszD1e/BALcgAgfSNTC7VDiZokXiOlSFOpTMrTS0nvknAznmD+ozqhLvmdVo1AzWqIpoY4gyg4BJ4J54JxjqXWNgh8wVVFkK7R3gGSYM4AAE+2uPeCB525q13a1VGAcmWJtBJwCFB+fHbQO6rHOOifTMkAK0bna06ys9GpUSsKRU0wArAYgOrD0FioFyW3SzAnJ0Nt93051V22vqYBmnbljJEmWOSZ7nnUHVN8KjfdkkhnteoAks0gKFgCArXA8kkntjW9Xw9WuMCgRJyRUE/OBIH0k6wEANGNxHjfn2W5tNmbvZb+FN7tdv1ypR29OoKdUFfNqVOXi82qyA5YhYk8T9BaniF+k9T39Lap5orOLaBuJNRgGVhEscswx8UgYgEZ8QeNOortaS7jp9vmOjpUf0kstQPAT8pIAwYMTzqwdc8d9Po1K9bbhau8ChQwX84mAXaJVTE2TzGu7ecs1xVHS8M+YP7Q67WBtU/gmVWnJwsKZJP/61GSc3Y1J42evvem1qjI2zp0SzNSqU81KaQUHYLI/LxPp4yR6fgvcb2kN1/aa1dxUFOqcTSQAXKtoMYbg2gYOJOt/tKr9RTYVqW5O1cVmVQ1Bagb/FFrEjlY5/nqhmLqk78Qhf7N21Ny5kUu4zCznGfprXwagpqkEj1Z/zZiY59j+mveO9zTp7ejTBApgSbJMAAAcduf21jwow8unBkHgn2J/nmPrGsb5stLOwhvtEqEblYUtdTQYe38zSSDNwA7Y7aI6kxqdNoVBIsOTObcriM8xj2Gs+P6JNSibiPTjOJBM/zGtt+zf2ZaBNsBiB/mn2+Yzoj2ioOy0pv4NrF9qMgw5z+xP8SdPGcITcYkj9ZgD+Oqn9n+9L06iQMCQRHPEH9hq4gY0dPspNUQ4qMJz9R+2P2762qPH01kNPMZ41gEgji2DzzOP4ROjQKMvKyABwP45/hrec8Y/5/XXqkTx7a2PwnUgqEhRpmRIJzj/n1GvBMSJ+ny/5jUlFuPqf66wZEe2J/TUiypaVaURBE/tPt31mtVttme8/+9SE+3v/AMxrbUjcpO9RjMHtg/11trSRmByY/wCfx1moTDEdhxqBRYGDAjn9zznSKrvP+qenBBLBQBHsufbnP/nGn1QAk5HbVfq7e/dXQLZyCPzAEXT+38NKq6BNpayh/tF3Rp9M3rMvNIU5GMsQqkRPDN3j6jXMfs+rONpVe5TFRsN/hABkkcElmgmf5avn2wP/APS6vzrU/wBYM/8Axn9NIfD/AEoPsaH4NMhkLfIXyfV+YXTm0n+mk7c8NoAHUp+yjryhvCVEPVqVHo3UmV5LUywZpBIEjJyZgcxPObRT6TtSAR1QqCJAFekQB7BmBJA9ySTqg06tbaLVpHDMljXM0KCVBZQRmQCLuYzPpGoWruMS36MY/TOrpbCK5Li62mqD8ptz6LxDcwulfaZ1WntthUNWmtYVGFNVMYnJIJBggAkGPiKjQ/SPs/2D7RPO2IV3py5Y/iAtkklTAafYY4gRGrraGBDFSO4I9s8Hvwdbgkj561h1hCzrivTPs2jqFXbjcNSVKfmI9MAuUJtAaGBBkGcQY/bHiPwtV2lbYJW3lXctX3ARkqSQAXUXKC5ABUwR8/lq79G8Cfd+oNvTXetcCBdhlnHIMFQAqgdhONSdb224q9SopUWg+1Ty6lMN8aVQxlwAJJPGTER8wbL85VgbkB9pNanNOg4uWMqZ7zkMsH2xxz3086TQtaimZSBInEDuf99K/Gqqa4byw1oUTacHJk+/IGmfhtSKgm4TMZJE8kZzwD+2sr+1C0DsIH7Rq3poAmRc0444zPY5A/XU+ypH+zqvpnDkwx+HkE/MLGPlrf7QsbelnJqE8SeD9PeORqXwVVZqJQgsCxE4mCOCPYLGfmBGjPbQg/5ofwJWQipRE45kzJ9xAGP1PHOrarmBMc4+n/rVC8OUmpbkzMlmTkTjvg/8E6vtJRAx31dPKENYdaVmmDM9uP07Y1sMyNbDgjvP9dYYGD9O+nRCQtSpj9NeUys99eIPHaNenMAYxqla1Xn56kBk68WjGtWJBMDtP89TJRZZdYSZknH/ADvrAaT747/rrK4iJ+h/86rVRYqL3+fY/pP7TrAAJIGc5z9Mft/PUdUzB7zyOP2/9alpqIEgT76mZUWzIBGAM+2kmxBFW6S2cx2mfnxH89NtzVhSQTwTP8udKOkOFe0yZ/hz8/lpVQ9YBOpjqkpN9rBH9lbqQCJpZjI/FTP8/bGq34d3jr07bsgDwqgLIW61o5zH6jj+Fx+0vamp07cKigv6CAB6sOpJU+9s/wDnXPuhhUpJsXQLULLTSGR2PmZDFqawLcy3a2JJEaRtzC+kNYPonbK4AmUetUbus1KpRVaqU7gPNHwk4ZXRWuyCCCOe0HSyr4FLMWYbeSSTl+Tz20/2NGpQqu1ejRvOA9JsMh4wyhhmcE/SZzvuaVa9rVp23GJ3O5UxOJVTA+gwNYadRzDDHBo4/a2l1rieI+l0ErM554njjtrawAMATmMft8pyNb1z8Ooap9Sf6j/JtdkiCuOF50JJb5j+mln3W6vcSMNODJEfp9Bpww5+p0tT/wC7/wCw/wAhpbo9Uxpz4Kmdd3FR98yuLlvtAacLgTHfBu/XVp6MsO3pJtgrGYEEcd5BPY6qniGofv75P95THPb041cuin8U/wCk/wA9Bm9OdZiS+Od+opUVIDAs028kiBwB7nPtpt4RAO1pOMGWGOcMy59+B/DQ/iiip2tNioJLISSBJlTOdF+DP/tR9f8A4rowOulu7Cqvh/cMN+FLT63BETjI5A4/210I1IP6jVGoIB1MgACKjRHbnV6U5P6ajLEhVW0PcpD3zme2vNJn9NROfU/0X+upJydOlJhecnB+Q/8AOsYHeMSAdbHjUbn1/wDaP5nUKpZfPfXqi3E8cCex/Q/rr3fW6cP/AM7aoXVqNj+/b6fTWatUyAB7/wBNeRRJx7fy1Hte30/rqjKsLyCQOxieCP3HOshvh7T/ABOsD4h9D/Ma2YfDoQdVZ3JT12t+GAvJchsESsMRn6250u6SW8wGMXCDdJjHMwZMn34+emPiNYVIEert/pbXukqIXA7aTUPWC0U+wUX1vNF8Ht7e451ynqXgXzWL7R/KeT+GrEJezGCHJlPSVAHssCNda6kJo1foP6arm0c28n+8b+Bx+2je8tMhDSALVQ6XR+uMWpvtpcqPW7UoYAWwSrj1EZmREHEmdF0vCfiEgEbykggQpqfCPY/hHjjk/U669tzgakI00U6cdkeSWar8pX/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xQTEhMSExIWFhUXGBsaGBgYGR0gIBwaHyEgICAgGxgdHSggIB4lHSAdITEhJSkrLi4uGh8zODMtNygtLisBCgoKDg0OGxAQGy8mICUvNzgwLy8tLS0tKzUtLy8wLS0tLzctLzUvLS01LS8tLS0tLy8vLS0vLS0vLS0tLS0tLf/AABEIAPoAygMBIgACEQEDEQH/xAAbAAACAgMBAAAAAAAAAAAAAAAEBQMGAQIHAP/EAEAQAAIBAwMCBAMGAwcEAQUBAAECEQMSIQAEMQVBBhMiUTJhcQcUI0KBkaGxwRUzUmJy0fAkguHxwiU0Q1OSFv/EABoBAAIDAQEAAAAAAAAAAAAAAAIDAAEEBQb/xAAvEQABAwIDBAoDAQEAAAAAAAABAAIRAyESMUEEUXHwEyIyYYGRobHB4QXR8SNC/9oADAMBAAIRAxEAPwDanUClap8wW5YNLKDBB9RW8gSTJYz89aVepBnAetTAtIkCIJIMCX5gcduflozbqwLzEEwLf8Mc8nMk/toQ13FdqWLSpK4aYFplu0XSJgDIHJ15FsOcZGQ50XeNgpd9uCJYFTgED3iSVgGZgHA/bQy9TWqQKTpUAPFNWPty8lQJt5jj92VKoCRJeOV/DZvUQQTNhjB/iffWWhhySIIghpEGOCREZwY5GhENFxz5KG6gpeYFCuDP5jAyPchSYER+vt2nRrFU08GWJABaZMz+p9uPc6grVSYhgWwRNxGP9PcTgfMfXXqYwGFRmHADleBPwrar+2ST8hqOylQL3TtwlUoC4IDMJj0hlDCLoAHtn+OjTVCFgWXkRBFzEwBGZOD2EQp0m2FFKK1gha29mGRFxAJEx/inHOdF7pbqT2+oEMLcG75L/EZDTq3NaXQMlQmJUFbqMVkohgA0SWiSYJgZgHEd/wBJ1pv6VYJVFPzb/X5eKpAnIwRYP1/lohqTUwEQRCYB7wABmcAz/PUP30kCo11MukOIkLyY9SniSBx/LRjDMtHP2pfes9E819vfuFRXBYFRB+EwSyyZkj5jTDZWkAhMr8TR3gTkmec/pqGlWKsFBgsrE4PxgrA4HNzSsTicaG2u/qjb3Mn4pm6mihiYMG1IkmM/TVPa55Jyk5KgYC06hVrqaNIU2qAgAkVEHlAkAm2msvA7EkmIBOdEen7wQFdStJAhKPMS4eCRdd/d3d/hnPAvSzVP3havmECoVRihBZCMemycSf3nRrbtGZiWKEKArBeQSTALKVMkDEdhq3yDAHiJ7v4qAUe12oY0nNKSQBLLmIkgGqyjkTk4gmMamRklxYbhUkepeBEwoqEf4hjkEnM626fvFsC06oqeXA9BDEQDJYphTj2Gl70mmmyE4qEMSQ5ZfUCSYwZgyY4OggmQflF3o+oqGpJWcyPSx9UEsZtOckn9fnoUUVFVagoKStT4kVAYKtElrWIEwROI9tR0d6hDtTudlMhqSX3Egj0R6SQMEQc9u+p6lZAC/m1mVckELAfi2PKEvJi2TmMTzeFw3+qkiUNvOmmtURzWKRUJWnYSHta4SCRBsU+/JMiTcRvaISGtFrVQLYiS12GKgwvfA5tEd9atTWqvqSqVZQQWp1MYx8S4JDR76lqbJTTFOmtqpEoq2gVJVli0lT3MgxnvOCLjbFYDuVa2QTpfWpsyk06UMArPILfEQAVKjBkSQfV7wGX3eSVp4Dh0BuLCeBAkkRBkYP8ADWPMpuRKiSgAhYlR2wJEXHIIOflgJWXbJa/mVlksTVghJMfmAuWSWn1ESZPGrc81AAMxzv3qg3AeKPpgioVqAtbgBSSJKofzQffOeY0Mu3uKuIUGZK1KsAcekDAhgcYnn30iXp1WpXG6ptbtxVBKFicIQjCwArE8TGOOBq1CqimTTYBg0BQoMg82sRIkwY0VQYLNv8eqjTOa1dZVmUzDQs3AwAAQWiMNPAI+Yg61WsoABFOe/wCI3P8A/GiS6KLWBggiCEhhEkW3FTwfi/rmB+rQSAjEDg8fwu1n7WQ9YRyQkux681akGLBJqWhCpkJcAxiTmLu4+mmKbkkAghqnlqSF5mWxjOTMfXWdtSrM0VQFIImGZh7gXFRJ+gMSJ5E7GrBqsrKDBQweYJgkyD3PbvydMqFpMAR4zu9ELZ3ysbDcO1NTUFpFNSfSfigyCGPYx3H11p0+tDk3gqVkEoVHwquGLEMCADj20YapDAqyAwcRIgEcgODzpKtCpTqI/nE0yIs8sWgkElpiQJOBmJ5MapoDsV454Kzop+o7wUWEKSIjFKo8HvNowOO/v7aN2W8wDaF9MGmQblHaTM9uLQf20ClQmoPWwEwAAQrEZBUgG7IaVkYA5GSam6dkDFTeAZCg98x3ExHf31b2AACL89ygJJUyU3aDcArC7KmRBUn83tj5a9uEvsQem1iTg5FrL8U4mZnPtjQpQU/JXy1ZTdLFbnDfECxAgBvVnGYjnBSU1Mmzk4EQJH6Gcj5aUZF+dyIXQYBQ+WVAprJFQuhUYOChIaZOBn3xjW67sIFZaqELAJBgDtyG9Ofcn+uifLYy3EGM4gjBmJ+v6j66F35qben5zODaiEFQzFrguTkQZPYnv76MNxHnVVMKSiPOi2qjKzZPI5GS4eImSTHY49oSS61A4aki1GVWDsCwWRcXFpVWBmPYj1GdTbivbbTBUqEQhmiTJIOJGYg8d9aMUh0LU4qTeHIhgQAQIZewjvydRrgLEcCpBXjRVaY8olvTJhrswPSGaTJIBNzE84zjYpnKMTEcHifaCfbWmz2KLbSpBVwzwqlQAIzF7SSWHca2BFO4swJVSLYtkiPdj7apxk2VjJS/2ygYUnyWYKsB8GYglZCmY+KBk/PU60mBFl7ESRIZuZNojkKO3IAGdDp1jBtIKifVcffj2iDGpN5QLo4vWCreoKTyOxNTHyP+2hgWBEc8FIKX7fa0hUZafmoGcvBECZBJQPSJI44JHAxGoTtGQqtAs/mbgVHLJJj4vyKoHqVRmMHTTqG0dj5iOitTBK3qSpn4roYEAAAzPP8AHGw2zUw3mWMWNwIBCgwMBSxxgY7zpnSf9TPdyPFCRohxuZb1A/GA1qMQMSDFrHPpz3BxzrKbpyXFI1JuudbOxkK5miSAwQfLB7g6Z9b2pZZoMGqFYIZWKyLTLqlrXfEIHsJmNB0ahouFZiDUwQFEAgYDLaWUkFiMjj30IwxMX3cPBSSeftD0aDEoahNMh5KIQVHIyWpBsqT7DMY50XWqCmahuaFypZu5AY5gAksTyZ+eBBC0qreY4enYvKmm2QoDfGKoiZibTGs1gC7m8JYFayPiBDDBJuBkH34GM6rFJnn271O5L12w9qd1zwCnPqYkxAmR6uT79sabjZJVPmRRW1b6jORbAMqCbOVIZs241O1NFL1PPamS4YH8MAGwLguhwVXMnuflpfTNNFFQb1UR1Ute1KSsYKufhMk/CIz2jTmOvM+6EjmybdN2hNJVqOXNtpaIN0Am0KSLcEDvEd9JjtahyLFnNvmHHy47aL6htkqyz1Vb1LJBE+qFwymQDdn9dH/dnHC0Y7SM/qdAamG+/uyVgaJT091qV5WqjmnTa8eZUeLioEq6QGkMJDSAfnqbdbOqUf8AENN3YH0KZWFAi4nORkx3I1Jv9ywZcgqzKmWkJgv3UzcsCMCY1AAtK6oyUyFUkW/ETzgWARiO+ePfVySQR++bqRot9i9MqiJW8y0ewzbAJJDQJJ9u+tdvvQahup1KKiSGqwoYnHp9RkZJ7dtTUkW+ofJAcsCWC0/lyxIYnHGYxphsgFDKQArkyCcHtMcQYzHt9dC6JPfwV3hD2JKFiGUH4u6QCwIgk/F8jN+sNvEhoYCfSpOJY8SjZJGMfp76D6bR8o1i1Wq4qFW9dS4qBfhSZgZmI/KM6YVatij1elYc5iIM5k44idR5AIAMqAb1lt8DZ6hJUFoiQcdsRye2hdtTUFrqkj6AcR3k/wAdCLTqpTFNKa1LVIm4D3t5E/8ArTld+XenVekaaAFbCQTeTAmBbOG9IZpJWMjVObAkG3hPdZSTlCB6duUqA03ZCxqMsI4mATAgEyYAB/7u2NH0NqtMFqajt6VIB57gR8zx76ErQDVqE2IuQIhbQBMNNuGmVA5HOdVjqHjdKdyUW84qT+J+QZMKAAL4OJEAiDLHk2UX1XRTFvRC6o1glxVn6glWKXlhHtlSHuUCYI9Sh5yOIz/DQ+26lYqK1SkkSJL4BJzgW8cZ9s65P1fqlar+JVrMWBiLogGYIUQB+g0ubckcSRM/Kff2mMe+ukz8V1QHH0+1ldtgmwXZqvXdrKht1TkKQT5qwZjmJz7Anu2jvNpsgqpVUg8FWBUmTAwfbXErVBfBa6LW4PvIWTgx+kal2++se8CGUArhSARAEqQQfoe+o78S05OKobady7OGIWmCbpIEqD3H+o9wP31mtRUszW0yxEVGEq0RIugAMIM5Y8/PXO+meKNxSSiPMWveMq/KrdCoriGB9N0CYlcatmx6lR3q1Pu+5qUKoDXpKEAD0hyKiFnAUKMMM8kcjHU2J9KSct9/hPbXa/j4Jxv9/TC4SqQeURmz9EFX1CBntrTp++WtRptSQpDwQ4ggo1rTBMswBBk8nQNPbMRRvrVQQxb0UlEiDFoAYjBgySRPAwRIu1oIajU6UsJJMtNx9RxUfBk3TA50h2ECDn3ZfCaBeyN3dWrSDOHpyAWVbGE8Ej+8lmjGI+LRjo9ZiC8ggE8/THrkYHf56h3VIFgIQLHPMif8Mdvr+b661ok0KVLzEDi5EUfEfUwVWypyMTGdJBxARn4IiIuhqW2dH828NTZQqIabCwkYghyDPtEy0TA1Hvt1TpsyVd1RVhDqp+LsYCliWJbiPpGpqMepQEuuMkAHmGmIXOYPHGtvD/VAESstOmpK+uBbb8m7ggiM/PTSbYiMuA4KjOiV0TVr7aWC0xUuvupsbSpW0f3w5UTOYjjTjaAGmjRTF9yhQJVYkG2D8vlgagq7kLSfcEoQpqkkMZM3c+nOMzdrajWFlOoy2kUwxDflkBuYEEQAdVUJOQtPPwo0ea3ptMFQvqnI/wAQiRAESDIPzGoqPUqjKrQ2QDlj3+WozRZSJWmbblaTi1iGLAWHPuCBJZjPvq3hsScUh8riP4BcfTVBrNTz5opKV7LxFt7FC1UWrAJUi1Szc3BhaQO5OYX30631C5aSowhKiNdbIBQgiAGEL2xMfqNcrborm0WsAwDF1WVAzz3kZJAzHbA1YPC+8NJzta1QmjUkJEFQAIhWJuDNj0lRyDgnXVrbHgGKmcr3+FiZWJMOCt6ECGaws5FSoCStgCqICycgDuRktnXunu6kBryWTh7CAVgE3An4iRzPB1IgdXeRK49oXn4p9yRwDwcQCdRVSbyDNqKbipHJgjKtfwJjHIPtrlkzI38/S2AQsdPZoIqAqxdjcIKZLEBY9fGJKgc9tT7yi7gObRaSxUmcAEeggHP1g541hdqAafqqASTHqccHt6jGQJnE6x5lMPVBINzGxaYqn0somaayJuuOBxn56vtEuaPdVlElRbjahpXy6ZZSfUwAJMA/FaxAjHbIP11rS3FGjSeq4VKZT8Q5ME/lDD4pMDAEt7iDobebunt6PmgE0mUkEs7G6MAXszZ4nheIGTqg9Z6rW3rFVWKQCyo/LBi9j3JJ/kPnrTs2zPrWybv+EqtVDOPN0d1jr9Xf1aaBitKmQFVowFHxNaIJj8q4EDjnS/p3R1O23G5MqUK2DDBgxCiSBnmMRBB9sN02dKg9KgyW/htULX5BqAATjmA3bvAkRI/TaBbZrt1ktuGvYrBhUMgkEi0EugwZ79iD3WNaxoa0QFziSTJQdTZhKlCnIRiqvFqwWE/E5Mg5j2MiTjWm96XbXr0aIylrjzCOQqsy+q1YDE8jIHcac7je0QuUQU0CpajUS59RmoJY1BxFsiAcxgE/bbCuibzfbg/jVR5aqB3qiPhJlVRMgMBICgHM6sEqik/UOmVaqUa9jBGJmoEIEOAy4gQslvUFgSecSL0vohL1hWtUqhax6gWZmJeVAVYktxlR30x3dRam0pUqRCCiXOSJNRrUAEmbApZi3EkAExiDpg/FQMZWrQsvJkhifa6SO0kdwMHUyCmZUPSehea9NMKGoM4KkzKlfU0kgmGIgW9uO6Y7R6dtVVKiTBGYYSCP4dxnHbV16duDRVKLCn51Om6OASTVpsrWqs//AJbkX0jEHMQRpL164i0kvC+fSckMGSofzyCSRDLzzz3GrBJsoQFZug+MQ9IUdw6CrUlUYG3AjLgABHaTB4Np44L3p6TVPmNPmgFAAATAgll5AKgMCI7jnB5Juun3IKyKTcATT7mZBKDBZQw5UG2QDHJeeGvGu4RkQUkrEvdgMajNkSWkkkKSASDAxjXM2j8eCCaWun6WqntJFnK+dR29hVQK5tIEeaX9LY9V7GRkEgZjMYI1ttNtUfb7hAophiyq1xI9S8nAzJJI/jrG33S7qnUqq7M8BSiBRFRThTzLHKF77TgiI0ZtKbofxtsaUgFJamWUgtk2klfy5WTjtGuY7E0Qcwec1rDgclLTWQLqaggqYUkgEEGASo4I5j56iqdYYMqqgJeY/FK5UZM+WT+2dSrspCuUph3AnPeC2WsknntrFJCSDZ8OMlJ7iR6j/GDHbWYRJMTzxTCgKW1qNkpTdUUUxxcTHwsG4HqAHyPA41DuqaJXWm1FQaqkqYTDJF0ypAlSIIu4PHOid85CHygFPmAuSAcA8gXi5pCKIbGPbWgQKjPWdXdCTfERcFJi52tlYn1cHsNPDtT5X5zQwo9q11jMUANOPUZkuacSCscyOTloHOklTw3vapNVKlJUqG9VNOlIVsgGUmQDGdN6FJGvBp1qY9Nh8ypmSwkWPFvERIFuY05orUpqtNXqBUAVQRMAYGSpJx3J0wVTRNs+8f1C8B+fv/FR91tfu+6pEuzqaDB7IuemcSiTJUhhxMWGSY1W9zVWq1Py2YPBBtMFZEEkQIwDPy9zp7UrW/g1tv5m3BBFTbN/dqSIZS63pGBGBA7xobxNuX8ukrmlWYEvt9wuS9IA4ZhDYMC098/X0IF1zZXuh+Iqm3qCjVa7bhTNRmMiJ9SMxkHhfLE4GMknV/OyplWAphUqLAKsQSCB6lCmcLABMxxAga5TV3qNSYMqvFrAFSYM/wCRlgETJPsI+d28Kb2maFGPLaoEUG1PXjtNpcraSuJBOZxrm7dQgdK2x1j0K00HycJViFVySoZDgwCpUiDHMMCO/C/rzoSp1FadGvuIqlqFPyyp+B7YYQYlcsBJiSeDAAO21FbmdQVLEzcasEgkE+UxtEnGFAPznPOPGPWqlStXoIptpqVqGSJhlJchWAYDAAIIFzH5jDstAVqmAZa6J9apgbPklQNfc1PPZGrI7sAqEqs5No5sHckjOZMydW7a0KG0VqlOlNZSltO8k3kJy5n4XLH09h+y/pewenTVEY3pTLWYplw5uP4oZ4KMMMIMAiRdhdvGCvNYCvX4RVeVGTm45lviLtHJxPqHocIyGS5s6nNBdZfLS/mVKhuqvnPssTCgCAM8RgcB14S8K1eqG6pUKbekbSZuZmOfSGJEgQCxwAFABjCXpOx+9bqltg5/FqC9wDFsgmwWzCpJk4x7a7j1OylRXb7d1o+i2mypJRP8QJIFxFxk9yW+oV6uAQrpsxFVLq/2OAvSXa1/LpR+K1SXa4fCVCgAzn04iJnI1VPFn2fbraMfKpVK1GZR6Ikz/nRRKGO8EYGcxpzQ6TuduRuNnva9esGYhWuKMsx8Rcq5EyREEyAQQNWXZfaU/pG62FdaloJagAywDlhLAxMSJMY0DapzBkeSs0zqIXHqfiCoAyVAGJgNcvqNrFgC4IcQ0cEGBHvJfSOh77c2U6W3qsjsIqFCFBMmfMIhVIBJI9u+u7dco0a+0qVDSW56JceZSAcEQyhiRMhiJE6T7r7WNmjPTqLuQ6wLTTALH2UM4P7wM6MVi7shVgjMqr1/sp3jUUo/faRCgiwq0KebVcAkrJJyBHtqs+J/DG82gvqLSenTYxUo5sngEMoIEnm2JAzgavNDxx1Le1qi7Tb0aNENaGrgl494uAJI7AECQCe+nXShuXDbfe0VqJUpn1CACvBVlDMFOfyk++NB0zmGHEIhTxCQuTeGvEFShTe78Sh6vMo8GG5NMwVVDOSMSvw9yR4g2dI7anuKDlfMPrAuDNTOPxB8FwYFYBzLds6H6n0ltluK1FSWagfMRiJupHIBHtBzjmdT0av3UeYVL7PcShUZZGgEiDiYmPcT+uixMhBpdb+EvFLbSn5NWk7IagYMHtsWPVbBMwRIAImT3Or9td7T3AWuWeoAtgq3MMEjAC25mJlZBHJidc56ltFuq09vuKNZT6ig9IQn/DHpeMG4THHOrN9m1ZHobig98o1pK3m6ZyGVZXMxEEADvrl/kNnaGGq3PVadnqdbCU56Tu2spUKjlqyAlixPCs9ObveViB257aIG4Bc4YeoLKmJN1skB4InuRMDjGh12iLVJVHuK2+ouYJe4i+o3ckyQTJOc6aNs6aUlWpTcPIyFLEEOCSxUsJ5bPJJme/KqYcVtf6VtBgXSPqJqEIqwYhmvaF9JBU3CmxPqExIwMiNF9MQilTZnfzH9dVCADcoCyoSmriCFA+RHfXuoeURXe42+TAtDYZTUu9I9UwQMjU9RWQmqagNiwfTaDdk3XO3FkjI76su6mH457vJXF5XtxHpYVHy6glsRYzOQZE24ZZIB9R9gdH/2w3Zljt+JoCnv8rDIbGYkDnhh2OMtnU56undv4j/fSy3FYqQqV4k8EjaUxvdkWHleqorNPpnsCue5IJ4jGdVWqtN43NFWXg1qY/KTMspn4Tz8j2g66V4S3zUHO0ZqzgglfNUq628q0yIKkQV9m+eudb2iu26huEKgqHYEHI8uoM8xwCMngidenpPJkFct7cNwjae4B2yotRlVHOAYLLgr5iwAQpMAmfi45OiPCJB3dSlTIVQpIYAEkgjJMzOYE9uAJ1IaEbZabUQtRarLTYBPWqySWIgYAJz2tgmdLej1/I3VO1iFrkIwgnN0cwO5Hv3xoK4LqTgNyOmQHAldC2CsbqfmXQ7GTTZAuSxFwLArzwPbvqj9ctTdisk1Erm30EMrKVscEcgwZjEfpq+Wix3vUBWgtOARaeSeR7Tqm+Pum1au624LRRf8MVLMByTIJAz254+WdcvYHjpuM85LTtI/z4LHUtvuqQC7dg9JRdTRyt9NQBix4DqGBEeqYE95R/eKiGuajk1ognuowCBaIUQYHA9vmzo7fb0h5e4V9u9OYNN2UVFB5hgRLfIyM4xqPqe9op+AaVRFYKahVTcpHwtTZ2F5Zgt1Rwo9RtB5PcG6Fz1cPsU2Zetutw8t5aimjHlSZLBVIgekAY4GONM/FzeXXTbQ1WtXZYtuAcT8LMPhUyAzKDAKj6LfsK3QCbpZ9c0miIFuVme5mZ/866fWEsWKiCI4mRm4FYzP9RrFXIxnEnUpAsuM+MevdWp1QjOKFrBFo7YfAD8IMrmcD4o4gatHQdrUfb0/vZpslVWpI4UoyOGKqKgyrK4Xn0wxjNwOrD1Pp0i9TRrqgNnnreyfSqnqaPnJ+p1A/SK24ZX3ZWnQoWlaSYU2mRgOYiBzx2jOhe8OEQETQW6orp+9b7mHcNfTpMrnvcgYQWiJgDJHcTqodJ2h/DY0vNNWpZQplgoqOFLNe/xLTQCZAMmBxq1mvdt9y6gEGo5gAwRafYycdxpN4Q2xrU19Rp1KQcIfQQEqMC49atkkD1cxg4jSqbpuUxwgQqrW8ebtKyUTs9gDLLaKR9IBIZbi+Dg5j2+mrZ4e8TUGK02pttXIASlWJyCYJo1WPrUsIge3y0b1HpakvWeilyhiSalmO9y+WQZIE2W3GMcHTLpu1cBtzUVacoKapBFlMRAt7cCE57zm0MqOa8ZIGgtOao32qUvJ3WyqiFa2pTM5X02sgP1JI/2ydVfw/t0rJV2tSCjObBIVhAuDLhoGBI9idWr7ZHU7aiwII86eYkBHgjv3B/UaqKUHQK6IXqK9MMsuHwJK00txNyk+kzIt4M66RmmEpwhxUO32+1fzkq/9NWUtcLiVNNBMAkyWIkYlmwRzGrF4RFBN277d42/3VWq/5Kl0ww7QoJPtB0o3nX6NT46NOtVIIF1GCCeVLNHwtMn1cj66P+z/AGgDbkgN5Y8tReIPmAS0LJiCfcn4eDpO2kCg6UVATUACtm5pqHdkdj6gQVviTa0gSVxMTxjOt95vwQw8xSyoQnBAYiYxgtCq1vPEc6zQEqS1wBKxIHKtIKkqeWEHJwB8jqEXeZVF9UratrQMklgVUWCYhSefi1wCN+n13LpBC7jZXiqPxF80QoC4uIK8FDE+mcDie5Oi6yEHIUlbV+UwWJBIyCCuP8p51H0ulUPIqjNouNPnkwECsCBnPIxPA1ulBmWnUZmeCQykUoYhWpsSCt2Gnlu2Bxq36ycufhUDdb76saj0lUOCwdpImAAuCxBAJknmfTx30l3HQ65ZiN3uACSQBUAET2HYadMKRVrqJkVUNNiqGz4ACsMxUXTwONbBfr/z9NRtXogMKrDimUi6WlZd3S2NWsa7U1Vw5LBqNQgO6XC65bIEt3aMTqteLNuD1LcBiFD+YgJPuCF5JJGIgDXSeleFqO0KMGZ6xOXJiZAugdxPuSRjSrZ7KnWPUrkV728sPHqtJqFoLFiBxnHbiBrvNqgHEFhwEiFWK6U0pqWbzdw1IU0prlKIgAkd2do+L3wJtGofCPTGq7lK7OoG3AKUwBe110E82iTOZPGO+kNPctFN2UA2rJutZ14loEjHwt/PTDp9f/qNu1EuKmbwqliKc8G0gsDkQRgx8tHXa403AG8ZoacYhKvG6rU3rLXYUpMKlVgjCLThWJDAz8u5+ug97SSuHoVDfRMXMmXUmSsAKVCgji6YgfVlRBZibiJ55BjHIMMvB+uNFAwVpi66AVZgOSuc8gmDIxrgNfhNhl6d66JaDZc46B1TcVLtslQP5bA0qrR6AptMqQS0rwMEe+NFdMpmp1CrtHrGp95SpReoUhfMHqFoLG4K6Wg4iTAxmPxB0OrQd6yVXWm7wSLlKGcSVGFU4ECTgAE8jLUopSoVVqt51OqwptmalrLkKVEAyMHkEgmQdejY8VGYmFcpzSx0OVo8F9KfYdQShVqBk3FJrSAQPMQgsoz2A5xMjjXUt5XCISDgD0gew595x/Qa5D1TxmK9XZVGpPTalWDPJBSGKg2sMnF2DHbnXVqcOwuAKqMfWZ94j/adY6wdALs1op4Ztkpui/C5bBme2M5/prTqu5IUhZ4MQO3v+h/hqXqNUR6R6o4HYGJg+/6++lu5r1QrWW3spQM49IMiJiIiZMZz8tZwYGBN1xFMdhQTyFIKhXi4iPigzntqu9CWnQrAZBsOB7HiVP5eM+4GdRv4tA2jpUQh6ZVR5TGqrn4VshQTccCVAnvGdJfD+zq1d624rhqM3IKb2lnUqcyDaMxCgHg+2mhhA4IJ36rp9iMolQ1p4bORmcjHvOkW6darzN0RHA/eBJGSeTE6IUVFU0uWABHa4E+/y1HU2lhWWF7E4EwfYDGMkR759tKeHONkdMNbcqkfaP0CvuhtaVEqbjVeSYggLInIPMDj5nSXxVXaj1KolEKLadEimQAXsQKFDkSptJiJyBOm+969TXfpuK7KtFNsxpm6TULspYqsXTGIg5U55Ao3Uuoneb2tuTVFBiwNMt+VVICfDMkAAkrPJgGY1voh1gcgPdZqhGepKabjxRugtKitNhVIsWWm9mPdYAxNslpOCY41Y+h9JahtaaLuKLq4v8xVJCubCFi8XLaGNxswkDtqq9FWvuqu2rOrNSoE+ZVOUPqLAEMAJyBgGME8TroiUy6lsAAhYAzcBdMREQVGc4/bD+RrBsMHE8+qfszCesptpRppSp0mqCLbmYFAQ3JwF4Pq5k4ye+lddgpHqepzYqx62hmgELEmCcnAGi/IAyXyz+r0kk2wCAAZmB7GD27a1eqFeAXIJBpll/OA5NoCBsDswz2nXLbmXc+3IWrKym6TUdKdPzWLvCuSAoElc244mRnsBoWmfwgqvUBLM7AAH1uWZxdYVIvYwBrVN4EClqVZitNZApVMtAtUekBp9X07xOZF3CCmtwqySVgo82gsBcoQkEgLj3b56ha+5jM/tWC1A7unWNJqa+ZfaQrMUU3R6WNpHBg/CPppyu4ogQGokDEmtk/WWn99QoaheQlTBMlqbALyQSCoMQI786PpLUVQopvCgAYHbHvqnEkQRHopwKL33UFRBUeCVRjaDPAnn5nvjjXKNt1Eua9J6qBDYAHfCsx/EY05CuQD3DD5QTHRvGTlNswLr62FNfTEDlozzaGzjke2uM0thUdWrimSjsxDxgcgDGOTnHbHfXo6DbXXOqHcnXWnoO9asqhBb6XFvqYcRTMCTiRAj6CC78E7UDZs6oRUqkh3LG4i6ABAOBJxgkgmeIQdN8NPWKO9Wl5ZmAt8gKRNobgmOTMSTBiNdB2lFAAKVOymnpF5IJN2QpILEAyb5Iuxn1Fcm3VhhwNM3v8ApNoUzOIhEVq7WeUKZi5Tc0EEEiZUZEDuR7c51Budsq2ioq2uSB6cXAyPURAP/Bre29uBk8T/AA+H5D3/AKaiob+j5gQV6bPxbcsiAScXSYj21xmyMh5LaVurlUXy6fmPEg+oq3cC8AgCIE6rnXOgGqadWiqbfcFsqDbMyIIWYZU7rj4u2dWmpSVFBLCAfTJWDgjniD7cx31Eu8SypWkQpgsoJyOVuE5jt2Jk6dRrPYZbv5CB7GuEFc5/sCp933F9NDTS78amVMNTOY9QNvKmAJ5g86vfhHxQX29NKjg1SyqD+ZvnA/LHcwBo8UqSL5SJNB1eAst6ifVDMcSG7nEQIkDVE8OXUNy9Aj10VNq4hpmGeoB6UCmTBliQBOutRr9OHB2mXDnNY30+jghdeSoGAgzBIxifae4+n+2ub9X8a1a7Ou1anSpB/Lbc1WU5gkmmCeIEg5nn0606z4or+Q1Cm1tZzYIEFVaSz/KQIBiczzGrJ4X6Ft6ezqUSi3GG8wooaQB3MwZBxxmNGAGDFElS7nAHJUBOhUfwqn9oNVqiqpdUBEUyRfa0n8QKJ/SMxpz1OrW25NbZ7hq+2mXFUAkfmyWhhyRwOO+pN74l6TVHl1dqb0Fk+WVa5cCalN5nkzPz0f4L2lEg7laKoHUIqxiB3YnJZjJn2Pz0Re/NwPkjw04OH3+Ft4V8efeAt4C1KZkIZgKZBCkmSsWyORqxHflKYqloCSzRCiPqxCj/ALjidU7xJ4apbSrS3NAhKFSrbVAE+WWIIKH/AAXLaR2DQOcF9b6udvTabfNpIaihmBg8LFIm26c3OJABCAkki3UwXDDkUoP6pnNUfr+7V/vRL0rmenTppRJNNUBNSEJAwDAJjLEnvoTpnRq27dKdGnAAt8w4XuYdpIkAkwBdHAxq7bPpBG2pivTSpcTUcGCVaoZbDzJAiYaSREHnVh3CU4YJFFQosKqAQ0k+hFxj0njOZEc56v5HD1WDxRN2WbuKD6VRNCj91tYeWjqGdWtfJBcXAgS1xsMY9xDEnb9LNNKifhuSzOHcSQ5XggDi7JhhMnjWKlQXlqlJ2F7WiAeUEHJGLZQwQO2gtrskU3UaZpmoVuKt6mAILBm8whpW4D1HnXMJMkzn7+a2AWhP6YanUMC4NzJIIjiBB+f00s3IL2u7GnAV0FNhzBPqvpc9oyI/gcgUh1akGImCLDbKiCPVjIP7frqB6kAEAHHBHExHAP0Pb56ztOE96ZEoPaLu7Q9byVLMGtySqx8LKAAWgGWDGCRjGjkE1JlVQiTzIYQMsSABg4tme+gum7hGopVqXIvDCGLCDaYUC4nvAH786xR3e2qM1XbVHdEVQyv5iyZN1iuqrcVuPyITgE6c9jnFxwxwFuCAOAgSjqXU6jKGAYmojFgEJAIAMcTm5+ObTqWpu6kmAkTj8CqcfXzND7jctTVnJAp0wz5y0AOW9QwBBwIY4+LtqTYvunp03/6drkU3LuIBkAyAdsSAeYJOg6MRIiFROhVc8TUn31V1ovTC01sFScG74rfzEsRaOBCnPBKlul7t/LoGku22qAKz+YpWBgsTIJJObe7Ht2a7Pq1Kj6bHFKB62tw8ZBgn0zx7TwedE7ffVLLalOqlK62rDgoQxDXiswBVCctcQABA5jXZ6aqHEACNOZzWZ1NuuaN6f01ECoqoXpovrZLiw9WQJlWJElp/fthduIUgKBaSqpgTcTdEWkmV5Bg/XRIqU1qpSQGxklFxcpEfCVYmDPJgyRJzokbNECU5N6fDNzfh5ElveIEnuvHvyXucDc5/a0iEJR2nlkk1KriAwDAXD5fhquOIJAjMmBrXcbBaLVCtJaZADVLsHILFiwDE4ImTIjSbrXitNrUVaQNWqWBIB+GoI/ywTIwqjkZg40P03qG6rb1fvu3Kh0axSpMEEEEgyS3IubPsBpzdnqYS91hHCY3BAaoxADnxTem582jXWmCBa11wtt9UlCpkrDAgEQY4kDT2lksRHrBkWhviySRwxPtHED6Abmi6lTTQs10NTvAhWMFlnCgTknsWE9tMfuSbOkTUJW0Xq1MOQpJg01XkrJjIEhjhQAAh5Low+CKWtzSvf06i7bywFV1qM6hWl0R5YqfSVDep1AkwLcYjVL8ebqjWIq7cMjABKg9Q/COQjE/FHc/XntaN7Urbyg26B+67emrA1STc8HCYIk34hRgk+oyQUnhDp5G627PTlWYsC3qLhZkgHMAzPvB11dnpln+j7HcPlZHuDuo3ngivCHSfvFu4drqrw1qg2+VdAS4EQ/1kiDMRq774bcIt9MVQ72rRIDXMCYMSRAMc9iPppJ1DwTWo1LthWVNvUdXqUGNtsGT5bgSAciMHMTGgOoeNNq1N4HmsJS6PhBBlwcn5jBzBjGtB6zpbf4Q5CCrB4h6HtA19WlQEgXL5QLWgWjCi73AMfTVcXpu1SrftqbqWBJUlgpBIiAZjAx7DtoRWWrUoolOorByjEuDIClrgMcYW0Ac8an6j12mFBStSMfBTUEMOPy3FoJIPYfEdFDlVky323bdUnpQ4SRDAiCQQcLcCVn83sZicaruz6ZuPvFSkKibiltB5rUYsFSqoJIIUEtUQy3rLSRB5I1J0DqRq1RRpU7K7y1SszXeUv5bKc2+Z2BaYmRPa3eHdjTo9RoJTQKjUmkTJZvVJYn4m92OT76EuwnAdVZbiGLclzbmmaL7qncwZJcg9wpwRPxDiRLGJyBhp0/dhoKhTI7D9fbjH8dV/p3S32+8r7UXJRFSFCrjJ/DHmT6S6R2zESpjTJ94tIw7LFOYuZhcvFxkEMJYZ7YkDjXH2nZ8Jwi+7h9LZSq4mytaqhStNntA9KxaD6RibpmQMmBnUiQuCK8lgquiFgpaBBcAqDMkgjAPadbVA1NZ/DpJKgk1LRJYDNtOD7ZIz++od7sdyxqUaPllXtY3mLDK/DC5Hpkz+nyBove3kjJtZS1nCmfxB6QpqNIM3QJmBPr+JVjBk6xXpFRFoMgwGJgx+h9xz76zSpUlAVj5ZIxTpiCTEkwouBEckxnM6grMTYsMbWBM2ZEEEkgiZUzAkTiBBhcTdECjWQigilBHIgEAZJAC8DGPr27aCcENBb6LbJIOPhkkniCsfrrG52oS6olOnAAM2hYZTJIZVJiMH3E86kqMTfx61tySeLhxiR6vfsNWLXBV6Ifd75KLUxXWo4JKgGg0t8gtoBIH6m0nQSdHDgOeotSLC7yx5YCTm0AYAXiPlpxWqkmmQoY3ErCksJRxIMmME/l7x89KqnSajEtgyZ7d/+zTaT4FjB8/KyBzZzCCpbVvKFwPlVKh9QU5JJJyewJOBE8fLQ+06jW25NI1L1Yi+ZItkFgokQSsg/wCr9r/4OJr7KAifh1iAkG20gXCWuMwzd/bSnrnQ6RuXimSArQJRv0Hvz8gONdUw4dZY3mKhATXa06e1WruFVGeui3P2C9rR3XIMDk5zgAGs7tSe0/ikM1MVCfjHHwjKkFR/lJgnsKhR3VWl+DVTzKAwyFuckgqWgAyLgBAwDzOj971fbBFdDWqeVIVizXSxzJuFymFW1pwoJ5OsJ2Z7Tv5t99yY17c8lDvNwKG5XfVEaglQFCPS7BuFZ8gorCZUNwoJ5jRnivdLRajWDO7UqyRYEiHMPeB6oK4Ak5I1B1pdtVpVR51jmkXRZNgqwGDM0EBu0z+YznUFBn3fSxLKPSQSwJM0zPIICn0jsfppkdh7hH/J4HLepniAPerz1/qDbWgat1KHEBXLZb6L8fp5Aj6xnS/ofh7c7xqVfdVj5VMoVS0gVIAMhWC4IJFxk5YCNQeG/Djb9NnVqpZtqdFQnrDFiDxksYJmZjiB76sX2k+LG2O3/Dpy7yLsgII+IEd5wB/tBfs+zCkI13rNUqFxgKteO643m6TZ03gLVCwhBUMBDFhxcAT9AhGi6FJV6k9JCLaNFaagGMqBPp5wCRJ7k6D+zLpTPVeu8qbwvrBkNFzBgYloIGPcnU3Rtyq7nes9RAzVmuNw/K74yccDGm1uwUdGMXBXHbkDtiAAfl2meck6pvVPsyp1ahq7WqaDyRY2VMycMvqHJwZwNWXp++W66RB4A4P0E40y2m6+RuiO2P45/wDOs1GtBkJtWmVQNh9mVrE1t1aYJQU5/vYglqhAx7KAMcRpBt/Bm9QimWlDBtqMCBBIEG6cQDHBxzxrtbOCG9JGIxzxOJ+ulW32pUGRAJPqbuOZntj9NPdXdolsYNUq6D4ep7Xb2L29TOTl3P5nP1NoHYaD2cf2rswcEK8GfiFr8j2nTjq+/plfU4SnIhyeccRz7wP1+Wq/4ZBarV6hWLU6SBlDE9xAzmcKSODJJGlU5LpzTHQGHRZ+0rwqtVqm4FdqbCGguLHA/KMi1o9IjP76TeGOq/iNRrEeoALfOQRIXOIM4nLYkmBpp1KtV6vVWnSpxtaTBpqEgVSf8TBTaYDAKP8AFk5IGPEvh0m1iLYFqtEWEAkAxyuMf+tNrhtQYXJFGWqPf7ClW23llZpOFUCmwAUk4KyQphvrMcan2FN6aItP1U7YBqVHuCrAHpsbkjgQYiQe1RarU2hNIVAzOjAJBZDfgsySBcCsYznOMFr4e2NLbbQMlQtURb3KkmCYa0UzAtkAAwCxEzGNYKlA02QTIJt4rU2pjNgm60j5ZWmYSMOqgGRLE/4DIljiYDHXqbUla9GZwwjBqPJMAeoAqpyREgerOgd5sq43FOttlCljDrWJZQp5enJxjDAQW7gYkutSYVSazOVkeXGFuPqBd1N11wMAlViB6jxnc1sZ/tNBKxX3O1pA06rMMC4M1U4Y2qSbiAGzgc+3bUu723rC+TnJUuuMcxILSJHYCCIOhW2yV1qtMqTbUvBJZPTgEkECMoTIyWEhtRsatW0LUq1HAayobQoJwZKotM+0Ws2ONVgG8zrPPIV4j4KaszUwpIUFiMyR2Jzj9Oe/7QVOqVASBs2YAwGk5+cWHnRNKiad7XAl5LngTP8AixjjsAIj56ebR2amjBhDKCPSeCJ7Y0oua3SfNHdIPCnjajQovRZKrNcSGpquZ7ZZTyPmcxrffeIb6NRqm0qUhcLXqLA5wApEnAAMd2xpl1ltjsrqtajTRiZV1pIXJyRCjIK/4oAyM51XtjuqvVOpWbgX7akt6UaZPl1DaHQ1G4N/PqgYgd7vQtaDpZclz7k6pB0jrtGrul88Vnps4poAQihSYZqpEvAGYHsScjVqXr/QWWpTG2ZcH1FGwYwbi13Pyn5aZ9a8HLXKbjfmjsttSWwUaNSABBi+taig+oi1QQRjQe8o9Nq7Le0Njt1u27UzUVlZWdUYORe34kOoZQ3MkmO5fDQlFxOastHoPStwKXlrRcESjI+WCgAnn1RgEHiPlqgbjpq9KqVKVYX0fNXyKvlzN9zBCYkstpmJwRxhdNfEdTY7+v0ahT9LN6lCRFOggJNIqGFpJQrjItPPGtvtR8RbotW2tPZJUQeWy1LizBoDBrFggg/8idKexrhhcc/BHTc4GQivDvXBsX8l6Y+6kE0SpFyGC7JaWyG5B59xgnQidI3PUKj7pnp+WxtVHUg2qcLgGFH19RkxnSPdbp9w9NNsiOlJEquKk2FjimpMXE8tjkDnTbw/4crVNvT3G33DCr8NfbsWS1hhhAYgrgxOCOD20mk5xZDjf18U6o1odI+l6n4b6pTkUH8oKSSWq+lpMyuCDJJ5APvzpdvfCnU/MLNQvNWZZGQgn3x8IPMwBnsTGrLW8S9RoVjQq0VcBSwJW29QJ9LgkfwJxnRvRvtA29RR5rCi8KWZQSskiRNpzEE8j5406d6UZGSoFPpu6o5ejWS4kZU4j03YEASDo5+tV9ubWrszYhmnI/0zzgczx9ddb23VEqBmpVFdQYkHv34+eiajI4HmopjOQGH6SNBDHZohWeFzL/8A1tZBUUsl4II82my2oVDSVpkzhljP5v0AVbxfWqJa1oJBuJDYYTFqloA45BxrrlOnTwRTTGQQq4+mNZXbJN1iX49Von94mJ1YpNVdOdy4DT3V97bhnaxZUXDDNHwyIA7/AA5j56K3/Uq1VKQqYoYVUUQuOwAwWxPcj6a7iuzpBxUFJA5LG60TLRMtE9tSmmFhQi2jhRAj6DA1eGMlRrTmFzLo/j2jtz93p7JkorMEOGZjANzkgCYHEmIAHEaZ7nx1tqtq+TUDkqvAMXfSZESY74/S6nZ05zSQyxk2Lzk5xrA2lJseWhxj0D5jAj2/nqiJQhwBmFxjf7yhWqMBUlA4Cgo+F4BQjIacwVz35J1B1DZu1cmkhEg2WqQTAmTTmWDH25gRrsb9EpFldKaI4wGVFBjntGk3W/Dys7s0hjBvBJE5AJBHeII+Q0JBbwTm1A4qp0uuKZSuJSQLgIOCBEKcEEcrHw4GJLJiSjqYZCTPc4kEEDmOJAnkH3KrrPRyru9bLPCL8RnHIHyECTHYZ40qV6m3rOKbB1BAdOQWwIIjDSQP07jWCpsjTenZam1dCrCtSo4FWtSJU5UAFnUyCLkAlnMKxsm0wIMTrPWt8KlOiyP5FSoQoe1SSMmFUnkwCt2QGJI50GvV3q1k8pACBNW4j0r/AIf9U/m4FrSO2h+jbUL51aoAowKauDelMqCRAwFYyQqgE5kD4Rm6PDdwgjT65lMmcipOn7gMa20ZwatNZV2Ie4cqzIT8akqTiOIgG0F0qtVQFDqQABLUzJjuYMT9MaMTZKUVCAqSCgQwQxOII+GZIwc3R8jW9z4g2quymtSJDEE+TtMwf8yT++dWxnSk4B6TzO5U5+DP3TjYfZws1d71ncqw5KK7LTpgcS8jAGAqgD5nUVHxy1Wp9y6Js1UE4qlAqL7t5YEAf5nzn4dD/abtUTqm3qb1qtXp7pc1MVGhaiqwJRL8cKxtjk9zk77NejUPv2932xUjain5e3uu9TsFLEX5tDLGff5a9HFrrjqLf/Z7u6wWtv2++1w2USv5ailH5ZpAXyO1o+elvSdoen9USr9yrbTa108mKrBgHIGWcuRFwgAng49tPfBnV/7N29fadRrf9UjNUVGqXl0KKVWmQScsG9OMnjSql4irbzo+9rb+0oW8qkAgBFQQQRByVJEEgfCR31RnIqwtPs56I9DrdehWIvo0qhBycOykFSQIkOZjGWjvrHV/Ce53W83Xkbhno+aWqUnczF2RTJkFTnErgRnGrr4C6jT3qU9+6L96Sm9CowwbQwPExBIDCeJaO+ivAdIAVnBJJeJJlvTnP1u0l7pKY2wJXOF6FUbcLV6YtNVVagqBqhCXA/D5ckgz7AD2I51Zvst25bz93VrFqrWXqphFUA4iBcy+8R2BPJ18J2UOpbqiVI81mIYiJKktEDvF/f8ALqfwhvdvQ39fZgAVWbI9ROAWGYti0/KZ0prYG+NdYTXvkcwr1vd0EUXC7mBz2+eP/eqT1fwnRc4p5bFyCGuiMwIYxHIPb21fQouXEwSBjjGpCoAAAAA9v5aYWk3lJa8NGS4+3hCpQvFCtLyDFzI2BMXr7k+4H0zoar4r39GrLggLIIZSQCRKgs2TAjIiYnvrrVfYI7XMMjJIMT9f01Xt34eqjctVRVqI0n4obJ9K2kBSqiM3flGNDB1umYmk7kD4d8feclr0hcslirXKwkiRiZJDY/y/PVl2XW6TPF0MQTB7f8AnSnqPS/Vc9ELgCYUfOJXByT++lPXOkU6xf0lWZYJbIkkEgCBHpkD2nS8RBR9G0iyvq7gew5x+vtrZ3ycRA/5xqi7OrVoJTF5Kq0G0E2iSRiJIHvGIPbUmz8Wl1datoIPPB5zj3H/M6sVLIDR3K+Nj9599a0oiROlfSeqpUGamG+Et6Z94nn/zopHMC0yCQQfcftzpodNwklpFiiHJAZhH7e2h9yQoJxkgERMz7/pr33jIgNJYAxkYzwPeInWx3IYkQJBjP/r/AJGh7QzV9kpHutjDl2WUgMZyQ5JgfQf11TN9000vMqKQaVSbrl+EMfgcGeSRmPljE9A6irvSdQssWOA3Iu4mR+WP10jTprUkdKy303NoDEMLT2YREGec8e8DSXCDZaabrXXNtwPKqX07QrMMzFpjg54OYPzK/I3DoW5G7DEwHTDAHDXLyf8AITMiMWkziGg6t0kUAoUzSySXgwJkJkeqBEE5PfidV6hXagSECKjAlHgyRmFk4MRlffMxGl1qXSttnoU5jsJtklfi/qboRtUqOkk+aitAv/MTaJlpkibJMx+Yq6fhKQCKO9IIBBFJYI+R9tbdQr195VJpKTVRCC/pBNkllA7EEwBJY494Dvp/hXqppUym8tQopVRWbCwIER2GtbXtosAJAOqQ4F7iQJCe/bHRXc0On78SKbAKxAm1KgDg+5IhsDnR39sN0ro23agiXNWKKzZV1DObyA0+sLOOL8an6fsKW56duOlU91Sr1qJayUcAWviVYcBpW5ZHH00i6L4q6o1Klt9ttFr0aSCk7NSL3WGGPxLb6SvpIn6mdPgkAHRZk7r9JlV8QtU/6hNt54pLHlYpwqzN2AcmcniBjU/iLxEpodI3FZEVKtanuHF0ABULAS2Cbipz7dudKNx9p1U+punD7oxKA1AQWtImEgrgxIkgHEzrFbbP1YJvN2Bt9jQuIpBz6ltHrBgBVAj1Rn1Ac6q+blFbPCFbbeVv99tVKUqr3KLSsFaaybDgEuSccyNY8Db4tUq3MzMQACfYTzjnPvr1TptPZdNajSYLSZz/AHhJwzzzGfqe2pfBrKA0hWKmEZY4MT6gciYjSKjusE1o6hVH3268jrNRnu/vjIYDCtGVycQZ7c6svXNkF6jTrhTxTYweYPJxPaOe3fS37Udnfu6TUqTM/lywRSSYmLoB7CJ9vpqzeONwPL21RPUPVwCAQQCIPb5Y1H5GFGXcJVvoLyY5gzrY8yAM86D6PWmhQJBk01k/OPYmeZ0WoP8Az20xpskGxWUT2MfOP6aFLmDIKkwJTPf4sr7diDwedE3jIwe2oSsMAMapysKRqns2eBI5/aPr+mo3W45HfMjsJj+MHUg4zkGT/wAP663Iz/XUIlSYS89IpEYFpOZU4+oHH/vSjfeHLpBRHuMFgADH15BH66sa1IE/p+sxxrwf+mhLWlG2o4Kgnwkb2N1W0SLSA0DtBEdxOB/voanstzR9IqOFGQtzID+5A+uddIatb2PIAiTyQO3zP6a8acgqwBBPBGND0e4o+n3hc8pb7e0atwmqkf68mLsjOOeRgHTXYeKvhSqoksQYEQSZ4JMzI9uTqx7rp6EOwuUnJKkzjOB+nA0DU8Mocu4b5lBOfnOqLHjJFjpuzULdeoAsocZYDAJzA/MMcRwdT098juVV7yR8MSscZgGAeM++t6nQ6Z9ZRGKse3xYtlhgEx7g8axR6PSpFnSmiszD1e/BALcgAgfSNTC7VDiZokXiOlSFOpTMrTS0nvknAznmD+ozqhLvmdVo1AzWqIpoY4gyg4BJ4J54JxjqXWNgh8wVVFkK7R3gGSYM4AAE+2uPeCB525q13a1VGAcmWJtBJwCFB+fHbQO6rHOOifTMkAK0bna06ys9GpUSsKRU0wArAYgOrD0FioFyW3SzAnJ0Nt93051V22vqYBmnbljJEmWOSZ7nnUHVN8KjfdkkhnteoAks0gKFgCArXA8kkntjW9Xw9WuMCgRJyRUE/OBIH0k6wEANGNxHjfn2W5tNmbvZb+FN7tdv1ypR29OoKdUFfNqVOXi82qyA5YhYk8T9BaniF+k9T39Lap5orOLaBuJNRgGVhEscswx8UgYgEZ8QeNOortaS7jp9vmOjpUf0kstQPAT8pIAwYMTzqwdc8d9Po1K9bbhau8ChQwX84mAXaJVTE2TzGu7ecs1xVHS8M+YP7Q67WBtU/gmVWnJwsKZJP/61GSc3Y1J42evvem1qjI2zp0SzNSqU81KaQUHYLI/LxPp4yR6fgvcb2kN1/aa1dxUFOqcTSQAXKtoMYbg2gYOJOt/tKr9RTYVqW5O1cVmVQ1Bagb/FFrEjlY5/nqhmLqk78Qhf7N21Ny5kUu4zCznGfprXwagpqkEj1Z/zZiY59j+mveO9zTp7ejTBApgSbJMAAAcduf21jwow8unBkHgn2J/nmPrGsb5stLOwhvtEqEblYUtdTQYe38zSSDNwA7Y7aI6kxqdNoVBIsOTObcriM8xj2Gs+P6JNSibiPTjOJBM/zGtt+zf2ZaBNsBiB/mn2+Yzoj2ioOy0pv4NrF9qMgw5z+xP8SdPGcITcYkj9ZgD+Oqn9n+9L06iQMCQRHPEH9hq4gY0dPspNUQ4qMJz9R+2P2762qPH01kNPMZ41gEgji2DzzOP4ROjQKMvKyABwP45/hrec8Y/5/XXqkTx7a2PwnUgqEhRpmRIJzj/n1GvBMSJ+ny/5jUlFuPqf66wZEe2J/TUiypaVaURBE/tPt31mtVttme8/+9SE+3v/AMxrbUjcpO9RjMHtg/11trSRmByY/wCfx1moTDEdhxqBRYGDAjn9zznSKrvP+qenBBLBQBHsufbnP/nGn1QAk5HbVfq7e/dXQLZyCPzAEXT+38NKq6BNpayh/tF3Rp9M3rMvNIU5GMsQqkRPDN3j6jXMfs+rONpVe5TFRsN/hABkkcElmgmf5avn2wP/APS6vzrU/wBYM/8Axn9NIfD/AEoPsaH4NMhkLfIXyfV+YXTm0n+mk7c8NoAHUp+yjryhvCVEPVqVHo3UmV5LUywZpBIEjJyZgcxPObRT6TtSAR1QqCJAFekQB7BmBJA9ySTqg06tbaLVpHDMljXM0KCVBZQRmQCLuYzPpGoWruMS36MY/TOrpbCK5Li62mqD8ptz6LxDcwulfaZ1WntthUNWmtYVGFNVMYnJIJBggAkGPiKjQ/SPs/2D7RPO2IV3py5Y/iAtkklTAafYY4gRGrraGBDFSO4I9s8Hvwdbgkj561h1hCzrivTPs2jqFXbjcNSVKfmI9MAuUJtAaGBBkGcQY/bHiPwtV2lbYJW3lXctX3ARkqSQAXUXKC5ABUwR8/lq79G8Cfd+oNvTXetcCBdhlnHIMFQAqgdhONSdb224q9SopUWg+1Ty6lMN8aVQxlwAJJPGTER8wbL85VgbkB9pNanNOg4uWMqZ7zkMsH2xxz3086TQtaimZSBInEDuf99K/Gqqa4byw1oUTacHJk+/IGmfhtSKgm4TMZJE8kZzwD+2sr+1C0DsIH7Rq3poAmRc0444zPY5A/XU+ypH+zqvpnDkwx+HkE/MLGPlrf7QsbelnJqE8SeD9PeORqXwVVZqJQgsCxE4mCOCPYLGfmBGjPbQg/5ofwJWQipRE45kzJ9xAGP1PHOrarmBMc4+n/rVC8OUmpbkzMlmTkTjvg/8E6vtJRAx31dPKENYdaVmmDM9uP07Y1sMyNbDgjvP9dYYGD9O+nRCQtSpj9NeUys99eIPHaNenMAYxqla1Xn56kBk68WjGtWJBMDtP89TJRZZdYSZknH/ADvrAaT747/rrK4iJ+h/86rVRYqL3+fY/pP7TrAAJIGc5z9Mft/PUdUzB7zyOP2/9alpqIEgT76mZUWzIBGAM+2kmxBFW6S2cx2mfnxH89NtzVhSQTwTP8udKOkOFe0yZ/hz8/lpVQ9YBOpjqkpN9rBH9lbqQCJpZjI/FTP8/bGq34d3jr07bsgDwqgLIW61o5zH6jj+Fx+0vamp07cKigv6CAB6sOpJU+9s/wDnXPuhhUpJsXQLULLTSGR2PmZDFqawLcy3a2JJEaRtzC+kNYPonbK4AmUetUbus1KpRVaqU7gPNHwk4ZXRWuyCCCOe0HSyr4FLMWYbeSSTl+Tz20/2NGpQqu1ejRvOA9JsMh4wyhhmcE/SZzvuaVa9rVp23GJ3O5UxOJVTA+gwNYadRzDDHBo4/a2l1rieI+l0ErM554njjtrawAMATmMft8pyNb1z8Ooap9Sf6j/JtdkiCuOF50JJb5j+mln3W6vcSMNODJEfp9Bpww5+p0tT/wC7/wCw/wAhpbo9Uxpz4Kmdd3FR98yuLlvtAacLgTHfBu/XVp6MsO3pJtgrGYEEcd5BPY6qniGofv75P95THPb041cuin8U/wCk/wA9Bm9OdZiS+Od+opUVIDAs028kiBwB7nPtpt4RAO1pOMGWGOcMy59+B/DQ/iiip2tNioJLISSBJlTOdF+DP/tR9f8A4rowOulu7Cqvh/cMN+FLT63BETjI5A4/210I1IP6jVGoIB1MgACKjRHbnV6U5P6ajLEhVW0PcpD3zme2vNJn9NROfU/0X+upJydOlJhecnB+Q/8AOsYHeMSAdbHjUbn1/wDaP5nUKpZfPfXqi3E8cCex/Q/rr3fW6cP/AM7aoXVqNj+/b6fTWatUyAB7/wBNeRRJx7fy1Hte30/rqjKsLyCQOxieCP3HOshvh7T/ABOsD4h9D/Ma2YfDoQdVZ3JT12t+GAvJchsESsMRn6250u6SW8wGMXCDdJjHMwZMn34+emPiNYVIEert/pbXukqIXA7aTUPWC0U+wUX1vNF8Ht7e451ynqXgXzWL7R/KeT+GrEJezGCHJlPSVAHssCNda6kJo1foP6arm0c28n+8b+Bx+2je8tMhDSALVQ6XR+uMWpvtpcqPW7UoYAWwSrj1EZmREHEmdF0vCfiEgEbykggQpqfCPY/hHjjk/U669tzgakI00U6cdkeSWar8pX/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AutoShape 6" descr="data:image/jpeg;base64,/9j/4AAQSkZJRgABAQAAAQABAAD/2wCEAAkGBxQTEhMSExIWFhUXGBsaGBgYGR0gIBwaHyEgICAgGxgdHSggIB4lHSAdITEhJSkrLi4uGh8zODMtNygtLisBCgoKDg0OGxAQGy8mICUvNzgwLy8tLS0tKzUtLy8wLS0tLzctLzUvLS01LS8tLS0tLy8vLS0vLS0vLS0tLS0tLf/AABEIAPoAygMBIgACEQEDEQH/xAAbAAACAgMBAAAAAAAAAAAAAAAEBQMGAQIHAP/EAEAQAAIBAwMCBAMGAwcEAQUBAAECEQMSIQAEMQVBBhMiUTJhcQcUI0KBkaGxwRUzUmJy0fAkguHxwiU0Q1OSFv/EABoBAAIDAQEAAAAAAAAAAAAAAAIDAAEEBQb/xAAvEQABAwIDBAoDAQEAAAAAAAABAAIRAyESMUEEUXHwEyIyYYGRobHB4QXR8SNC/9oADAMBAAIRAxEAPwDanUClap8wW5YNLKDBB9RW8gSTJYz89aVepBnAetTAtIkCIJIMCX5gcduflozbqwLzEEwLf8Mc8nMk/toQ13FdqWLSpK4aYFplu0XSJgDIHJ15FsOcZGQ50XeNgpd9uCJYFTgED3iSVgGZgHA/bQy9TWqQKTpUAPFNWPty8lQJt5jj92VKoCRJeOV/DZvUQQTNhjB/iffWWhhySIIghpEGOCREZwY5GhENFxz5KG6gpeYFCuDP5jAyPchSYER+vt2nRrFU08GWJABaZMz+p9uPc6grVSYhgWwRNxGP9PcTgfMfXXqYwGFRmHADleBPwrar+2ST8hqOylQL3TtwlUoC4IDMJj0hlDCLoAHtn+OjTVCFgWXkRBFzEwBGZOD2EQp0m2FFKK1gha29mGRFxAJEx/inHOdF7pbqT2+oEMLcG75L/EZDTq3NaXQMlQmJUFbqMVkohgA0SWiSYJgZgHEd/wBJ1pv6VYJVFPzb/X5eKpAnIwRYP1/lohqTUwEQRCYB7wABmcAz/PUP30kCo11MukOIkLyY9SniSBx/LRjDMtHP2pfes9E819vfuFRXBYFRB+EwSyyZkj5jTDZWkAhMr8TR3gTkmec/pqGlWKsFBgsrE4PxgrA4HNzSsTicaG2u/qjb3Mn4pm6mihiYMG1IkmM/TVPa55Jyk5KgYC06hVrqaNIU2qAgAkVEHlAkAm2msvA7EkmIBOdEen7wQFdStJAhKPMS4eCRdd/d3d/hnPAvSzVP3havmECoVRihBZCMemycSf3nRrbtGZiWKEKArBeQSTALKVMkDEdhq3yDAHiJ7v4qAUe12oY0nNKSQBLLmIkgGqyjkTk4gmMamRklxYbhUkepeBEwoqEf4hjkEnM626fvFsC06oqeXA9BDEQDJYphTj2Gl70mmmyE4qEMSQ5ZfUCSYwZgyY4OggmQflF3o+oqGpJWcyPSx9UEsZtOckn9fnoUUVFVagoKStT4kVAYKtElrWIEwROI9tR0d6hDtTudlMhqSX3Egj0R6SQMEQc9u+p6lZAC/m1mVckELAfi2PKEvJi2TmMTzeFw3+qkiUNvOmmtURzWKRUJWnYSHta4SCRBsU+/JMiTcRvaISGtFrVQLYiS12GKgwvfA5tEd9atTWqvqSqVZQQWp1MYx8S4JDR76lqbJTTFOmtqpEoq2gVJVli0lT3MgxnvOCLjbFYDuVa2QTpfWpsyk06UMArPILfEQAVKjBkSQfV7wGX3eSVp4Dh0BuLCeBAkkRBkYP8ADWPMpuRKiSgAhYlR2wJEXHIIOflgJWXbJa/mVlksTVghJMfmAuWSWn1ESZPGrc81AAMxzv3qg3AeKPpgioVqAtbgBSSJKofzQffOeY0Mu3uKuIUGZK1KsAcekDAhgcYnn30iXp1WpXG6ptbtxVBKFicIQjCwArE8TGOOBq1CqimTTYBg0BQoMg82sRIkwY0VQYLNv8eqjTOa1dZVmUzDQs3AwAAQWiMNPAI+Yg61WsoABFOe/wCI3P8A/GiS6KLWBggiCEhhEkW3FTwfi/rmB+rQSAjEDg8fwu1n7WQ9YRyQkux681akGLBJqWhCpkJcAxiTmLu4+mmKbkkAghqnlqSF5mWxjOTMfXWdtSrM0VQFIImGZh7gXFRJ+gMSJ5E7GrBqsrKDBQweYJgkyD3PbvydMqFpMAR4zu9ELZ3ysbDcO1NTUFpFNSfSfigyCGPYx3H11p0+tDk3gqVkEoVHwquGLEMCADj20YapDAqyAwcRIgEcgODzpKtCpTqI/nE0yIs8sWgkElpiQJOBmJ5MapoDsV454Kzop+o7wUWEKSIjFKo8HvNowOO/v7aN2W8wDaF9MGmQblHaTM9uLQf20ClQmoPWwEwAAQrEZBUgG7IaVkYA5GSam6dkDFTeAZCg98x3ExHf31b2AACL89ygJJUyU3aDcArC7KmRBUn83tj5a9uEvsQem1iTg5FrL8U4mZnPtjQpQU/JXy1ZTdLFbnDfECxAgBvVnGYjnBSU1Mmzk4EQJH6Gcj5aUZF+dyIXQYBQ+WVAprJFQuhUYOChIaZOBn3xjW67sIFZaqELAJBgDtyG9Ofcn+uifLYy3EGM4gjBmJ+v6j66F35qben5zODaiEFQzFrguTkQZPYnv76MNxHnVVMKSiPOi2qjKzZPI5GS4eImSTHY49oSS61A4aki1GVWDsCwWRcXFpVWBmPYj1GdTbivbbTBUqEQhmiTJIOJGYg8d9aMUh0LU4qTeHIhgQAQIZewjvydRrgLEcCpBXjRVaY8olvTJhrswPSGaTJIBNzE84zjYpnKMTEcHifaCfbWmz2KLbSpBVwzwqlQAIzF7SSWHca2BFO4swJVSLYtkiPdj7apxk2VjJS/2ygYUnyWYKsB8GYglZCmY+KBk/PU60mBFl7ESRIZuZNojkKO3IAGdDp1jBtIKifVcffj2iDGpN5QLo4vWCreoKTyOxNTHyP+2hgWBEc8FIKX7fa0hUZafmoGcvBECZBJQPSJI44JHAxGoTtGQqtAs/mbgVHLJJj4vyKoHqVRmMHTTqG0dj5iOitTBK3qSpn4roYEAAAzPP8AHGw2zUw3mWMWNwIBCgwMBSxxgY7zpnSf9TPdyPFCRohxuZb1A/GA1qMQMSDFrHPpz3BxzrKbpyXFI1JuudbOxkK5miSAwQfLB7g6Z9b2pZZoMGqFYIZWKyLTLqlrXfEIHsJmNB0ahouFZiDUwQFEAgYDLaWUkFiMjj30IwxMX3cPBSSeftD0aDEoahNMh5KIQVHIyWpBsqT7DMY50XWqCmahuaFypZu5AY5gAksTyZ+eBBC0qreY4enYvKmm2QoDfGKoiZibTGs1gC7m8JYFayPiBDDBJuBkH34GM6rFJnn271O5L12w9qd1zwCnPqYkxAmR6uT79sabjZJVPmRRW1b6jORbAMqCbOVIZs241O1NFL1PPamS4YH8MAGwLguhwVXMnuflpfTNNFFQb1UR1Ute1KSsYKufhMk/CIz2jTmOvM+6EjmybdN2hNJVqOXNtpaIN0Am0KSLcEDvEd9JjtahyLFnNvmHHy47aL6htkqyz1Vb1LJBE+qFwymQDdn9dH/dnHC0Y7SM/qdAamG+/uyVgaJT091qV5WqjmnTa8eZUeLioEq6QGkMJDSAfnqbdbOqUf8AENN3YH0KZWFAi4nORkx3I1Jv9ywZcgqzKmWkJgv3UzcsCMCY1AAtK6oyUyFUkW/ETzgWARiO+ePfVySQR++bqRot9i9MqiJW8y0ewzbAJJDQJJ9u+tdvvQahup1KKiSGqwoYnHp9RkZJ7dtTUkW+ofJAcsCWC0/lyxIYnHGYxphsgFDKQArkyCcHtMcQYzHt9dC6JPfwV3hD2JKFiGUH4u6QCwIgk/F8jN+sNvEhoYCfSpOJY8SjZJGMfp76D6bR8o1i1Wq4qFW9dS4qBfhSZgZmI/KM6YVatij1elYc5iIM5k44idR5AIAMqAb1lt8DZ6hJUFoiQcdsRye2hdtTUFrqkj6AcR3k/wAdCLTqpTFNKa1LVIm4D3t5E/8ArTld+XenVekaaAFbCQTeTAmBbOG9IZpJWMjVObAkG3hPdZSTlCB6duUqA03ZCxqMsI4mATAgEyYAB/7u2NH0NqtMFqajt6VIB57gR8zx76ErQDVqE2IuQIhbQBMNNuGmVA5HOdVjqHjdKdyUW84qT+J+QZMKAAL4OJEAiDLHk2UX1XRTFvRC6o1glxVn6glWKXlhHtlSHuUCYI9Sh5yOIz/DQ+26lYqK1SkkSJL4BJzgW8cZ9s65P1fqlar+JVrMWBiLogGYIUQB+g0ubckcSRM/Kff2mMe+ukz8V1QHH0+1ldtgmwXZqvXdrKht1TkKQT5qwZjmJz7Anu2jvNpsgqpVUg8FWBUmTAwfbXErVBfBa6LW4PvIWTgx+kal2++se8CGUArhSARAEqQQfoe+o78S05OKobady7OGIWmCbpIEqD3H+o9wP31mtRUszW0yxEVGEq0RIugAMIM5Y8/PXO+meKNxSSiPMWveMq/KrdCoriGB9N0CYlcatmx6lR3q1Pu+5qUKoDXpKEAD0hyKiFnAUKMMM8kcjHU2J9KSct9/hPbXa/j4Jxv9/TC4SqQeURmz9EFX1CBntrTp++WtRptSQpDwQ4ggo1rTBMswBBk8nQNPbMRRvrVQQxb0UlEiDFoAYjBgySRPAwRIu1oIajU6UsJJMtNx9RxUfBk3TA50h2ECDn3ZfCaBeyN3dWrSDOHpyAWVbGE8Ej+8lmjGI+LRjo9ZiC8ggE8/THrkYHf56h3VIFgIQLHPMif8Mdvr+b661ok0KVLzEDi5EUfEfUwVWypyMTGdJBxARn4IiIuhqW2dH828NTZQqIabCwkYghyDPtEy0TA1Hvt1TpsyVd1RVhDqp+LsYCliWJbiPpGpqMepQEuuMkAHmGmIXOYPHGtvD/VAESstOmpK+uBbb8m7ggiM/PTSbYiMuA4KjOiV0TVr7aWC0xUuvupsbSpW0f3w5UTOYjjTjaAGmjRTF9yhQJVYkG2D8vlgagq7kLSfcEoQpqkkMZM3c+nOMzdrajWFlOoy2kUwxDflkBuYEEQAdVUJOQtPPwo0ea3ptMFQvqnI/wAQiRAESDIPzGoqPUqjKrQ2QDlj3+WozRZSJWmbblaTi1iGLAWHPuCBJZjPvq3hsScUh8riP4BcfTVBrNTz5opKV7LxFt7FC1UWrAJUi1Szc3BhaQO5OYX30631C5aSowhKiNdbIBQgiAGEL2xMfqNcrborm0WsAwDF1WVAzz3kZJAzHbA1YPC+8NJzta1QmjUkJEFQAIhWJuDNj0lRyDgnXVrbHgGKmcr3+FiZWJMOCt6ECGaws5FSoCStgCqICycgDuRktnXunu6kBryWTh7CAVgE3An4iRzPB1IgdXeRK49oXn4p9yRwDwcQCdRVSbyDNqKbipHJgjKtfwJjHIPtrlkzI38/S2AQsdPZoIqAqxdjcIKZLEBY9fGJKgc9tT7yi7gObRaSxUmcAEeggHP1g541hdqAafqqASTHqccHt6jGQJnE6x5lMPVBINzGxaYqn0somaayJuuOBxn56vtEuaPdVlElRbjahpXy6ZZSfUwAJMA/FaxAjHbIP11rS3FGjSeq4VKZT8Q5ME/lDD4pMDAEt7iDobebunt6PmgE0mUkEs7G6MAXszZ4nheIGTqg9Z6rW3rFVWKQCyo/LBi9j3JJ/kPnrTs2zPrWybv+EqtVDOPN0d1jr9Xf1aaBitKmQFVowFHxNaIJj8q4EDjnS/p3R1O23G5MqUK2DDBgxCiSBnmMRBB9sN02dKg9KgyW/htULX5BqAATjmA3bvAkRI/TaBbZrt1ktuGvYrBhUMgkEi0EugwZ79iD3WNaxoa0QFziSTJQdTZhKlCnIRiqvFqwWE/E5Mg5j2MiTjWm96XbXr0aIylrjzCOQqsy+q1YDE8jIHcac7je0QuUQU0CpajUS59RmoJY1BxFsiAcxgE/bbCuibzfbg/jVR5aqB3qiPhJlVRMgMBICgHM6sEqik/UOmVaqUa9jBGJmoEIEOAy4gQslvUFgSecSL0vohL1hWtUqhax6gWZmJeVAVYktxlR30x3dRam0pUqRCCiXOSJNRrUAEmbApZi3EkAExiDpg/FQMZWrQsvJkhifa6SO0kdwMHUyCmZUPSehea9NMKGoM4KkzKlfU0kgmGIgW9uO6Y7R6dtVVKiTBGYYSCP4dxnHbV16duDRVKLCn51Om6OASTVpsrWqs//AJbkX0jEHMQRpL164i0kvC+fSckMGSofzyCSRDLzzz3GrBJsoQFZug+MQ9IUdw6CrUlUYG3AjLgABHaTB4Np44L3p6TVPmNPmgFAAATAgll5AKgMCI7jnB5Juun3IKyKTcATT7mZBKDBZQw5UG2QDHJeeGvGu4RkQUkrEvdgMajNkSWkkkKSASDAxjXM2j8eCCaWun6WqntJFnK+dR29hVQK5tIEeaX9LY9V7GRkEgZjMYI1ttNtUfb7hAophiyq1xI9S8nAzJJI/jrG33S7qnUqq7M8BSiBRFRThTzLHKF77TgiI0ZtKbofxtsaUgFJamWUgtk2klfy5WTjtGuY7E0Qcwec1rDgclLTWQLqaggqYUkgEEGASo4I5j56iqdYYMqqgJeY/FK5UZM+WT+2dSrspCuUph3AnPeC2WsknntrFJCSDZ8OMlJ7iR6j/GDHbWYRJMTzxTCgKW1qNkpTdUUUxxcTHwsG4HqAHyPA41DuqaJXWm1FQaqkqYTDJF0ypAlSIIu4PHOid85CHygFPmAuSAcA8gXi5pCKIbGPbWgQKjPWdXdCTfERcFJi52tlYn1cHsNPDtT5X5zQwo9q11jMUANOPUZkuacSCscyOTloHOklTw3vapNVKlJUqG9VNOlIVsgGUmQDGdN6FJGvBp1qY9Nh8ypmSwkWPFvERIFuY05orUpqtNXqBUAVQRMAYGSpJx3J0wVTRNs+8f1C8B+fv/FR91tfu+6pEuzqaDB7IuemcSiTJUhhxMWGSY1W9zVWq1Py2YPBBtMFZEEkQIwDPy9zp7UrW/g1tv5m3BBFTbN/dqSIZS63pGBGBA7xobxNuX8ukrmlWYEvt9wuS9IA4ZhDYMC098/X0IF1zZXuh+Iqm3qCjVa7bhTNRmMiJ9SMxkHhfLE4GMknV/OyplWAphUqLAKsQSCB6lCmcLABMxxAga5TV3qNSYMqvFrAFSYM/wCRlgETJPsI+d28Kb2maFGPLaoEUG1PXjtNpcraSuJBOZxrm7dQgdK2x1j0K00HycJViFVySoZDgwCpUiDHMMCO/C/rzoSp1FadGvuIqlqFPyyp+B7YYQYlcsBJiSeDAAO21FbmdQVLEzcasEgkE+UxtEnGFAPznPOPGPWqlStXoIptpqVqGSJhlJchWAYDAAIIFzH5jDstAVqmAZa6J9apgbPklQNfc1PPZGrI7sAqEqs5No5sHckjOZMydW7a0KG0VqlOlNZSltO8k3kJy5n4XLH09h+y/pewenTVEY3pTLWYplw5uP4oZ4KMMMIMAiRdhdvGCvNYCvX4RVeVGTm45lviLtHJxPqHocIyGS5s6nNBdZfLS/mVKhuqvnPssTCgCAM8RgcB14S8K1eqG6pUKbekbSZuZmOfSGJEgQCxwAFABjCXpOx+9bqltg5/FqC9wDFsgmwWzCpJk4x7a7j1OylRXb7d1o+i2mypJRP8QJIFxFxk9yW+oV6uAQrpsxFVLq/2OAvSXa1/LpR+K1SXa4fCVCgAzn04iJnI1VPFn2fbraMfKpVK1GZR6Ikz/nRRKGO8EYGcxpzQ6TuduRuNnva9esGYhWuKMsx8Rcq5EyREEyAQQNWXZfaU/pG62FdaloJagAywDlhLAxMSJMY0DapzBkeSs0zqIXHqfiCoAyVAGJgNcvqNrFgC4IcQ0cEGBHvJfSOh77c2U6W3qsjsIqFCFBMmfMIhVIBJI9u+u7dco0a+0qVDSW56JceZSAcEQyhiRMhiJE6T7r7WNmjPTqLuQ6wLTTALH2UM4P7wM6MVi7shVgjMqr1/sp3jUUo/faRCgiwq0KebVcAkrJJyBHtqs+J/DG82gvqLSenTYxUo5sngEMoIEnm2JAzgavNDxx1Le1qi7Tb0aNENaGrgl494uAJI7AECQCe+nXShuXDbfe0VqJUpn1CACvBVlDMFOfyk++NB0zmGHEIhTxCQuTeGvEFShTe78Sh6vMo8GG5NMwVVDOSMSvw9yR4g2dI7anuKDlfMPrAuDNTOPxB8FwYFYBzLds6H6n0ltluK1FSWagfMRiJupHIBHtBzjmdT0av3UeYVL7PcShUZZGgEiDiYmPcT+uixMhBpdb+EvFLbSn5NWk7IagYMHtsWPVbBMwRIAImT3Or9td7T3AWuWeoAtgq3MMEjAC25mJlZBHJidc56ltFuq09vuKNZT6ig9IQn/DHpeMG4THHOrN9m1ZHobig98o1pK3m6ZyGVZXMxEEADvrl/kNnaGGq3PVadnqdbCU56Tu2spUKjlqyAlixPCs9ObveViB257aIG4Bc4YeoLKmJN1skB4InuRMDjGh12iLVJVHuK2+ouYJe4i+o3ckyQTJOc6aNs6aUlWpTcPIyFLEEOCSxUsJ5bPJJme/KqYcVtf6VtBgXSPqJqEIqwYhmvaF9JBU3CmxPqExIwMiNF9MQilTZnfzH9dVCADcoCyoSmriCFA+RHfXuoeURXe42+TAtDYZTUu9I9UwQMjU9RWQmqagNiwfTaDdk3XO3FkjI76su6mH457vJXF5XtxHpYVHy6glsRYzOQZE24ZZIB9R9gdH/2w3Zljt+JoCnv8rDIbGYkDnhh2OMtnU56undv4j/fSy3FYqQqV4k8EjaUxvdkWHleqorNPpnsCue5IJ4jGdVWqtN43NFWXg1qY/KTMspn4Tz8j2g66V4S3zUHO0ZqzgglfNUq628q0yIKkQV9m+eudb2iu26huEKgqHYEHI8uoM8xwCMngidenpPJkFct7cNwjae4B2yotRlVHOAYLLgr5iwAQpMAmfi45OiPCJB3dSlTIVQpIYAEkgjJMzOYE9uAJ1IaEbZabUQtRarLTYBPWqySWIgYAJz2tgmdLej1/I3VO1iFrkIwgnN0cwO5Hv3xoK4LqTgNyOmQHAldC2CsbqfmXQ7GTTZAuSxFwLArzwPbvqj9ctTdisk1Erm30EMrKVscEcgwZjEfpq+Wix3vUBWgtOARaeSeR7Tqm+Pum1au624LRRf8MVLMByTIJAz254+WdcvYHjpuM85LTtI/z4LHUtvuqQC7dg9JRdTRyt9NQBix4DqGBEeqYE95R/eKiGuajk1ognuowCBaIUQYHA9vmzo7fb0h5e4V9u9OYNN2UVFB5hgRLfIyM4xqPqe9op+AaVRFYKahVTcpHwtTZ2F5Zgt1Rwo9RtB5PcG6Fz1cPsU2Zetutw8t5aimjHlSZLBVIgekAY4GONM/FzeXXTbQ1WtXZYtuAcT8LMPhUyAzKDAKj6LfsK3QCbpZ9c0miIFuVme5mZ/866fWEsWKiCI4mRm4FYzP9RrFXIxnEnUpAsuM+MevdWp1QjOKFrBFo7YfAD8IMrmcD4o4gatHQdrUfb0/vZpslVWpI4UoyOGKqKgyrK4Xn0wxjNwOrD1Pp0i9TRrqgNnnreyfSqnqaPnJ+p1A/SK24ZX3ZWnQoWlaSYU2mRgOYiBzx2jOhe8OEQETQW6orp+9b7mHcNfTpMrnvcgYQWiJgDJHcTqodJ2h/DY0vNNWpZQplgoqOFLNe/xLTQCZAMmBxq1mvdt9y6gEGo5gAwRafYycdxpN4Q2xrU19Rp1KQcIfQQEqMC49atkkD1cxg4jSqbpuUxwgQqrW8ebtKyUTs9gDLLaKR9IBIZbi+Dg5j2+mrZ4e8TUGK02pttXIASlWJyCYJo1WPrUsIge3y0b1HpakvWeilyhiSalmO9y+WQZIE2W3GMcHTLpu1cBtzUVacoKapBFlMRAt7cCE57zm0MqOa8ZIGgtOao32qUvJ3WyqiFa2pTM5X02sgP1JI/2ydVfw/t0rJV2tSCjObBIVhAuDLhoGBI9idWr7ZHU7aiwII86eYkBHgjv3B/UaqKUHQK6IXqK9MMsuHwJK00txNyk+kzIt4M66RmmEpwhxUO32+1fzkq/9NWUtcLiVNNBMAkyWIkYlmwRzGrF4RFBN277d42/3VWq/5Kl0ww7QoJPtB0o3nX6NT46NOtVIIF1GCCeVLNHwtMn1cj66P+z/AGgDbkgN5Y8tReIPmAS0LJiCfcn4eDpO2kCg6UVATUACtm5pqHdkdj6gQVviTa0gSVxMTxjOt95vwQw8xSyoQnBAYiYxgtCq1vPEc6zQEqS1wBKxIHKtIKkqeWEHJwB8jqEXeZVF9UratrQMklgVUWCYhSefi1wCN+n13LpBC7jZXiqPxF80QoC4uIK8FDE+mcDie5Oi6yEHIUlbV+UwWJBIyCCuP8p51H0ulUPIqjNouNPnkwECsCBnPIxPA1ulBmWnUZmeCQykUoYhWpsSCt2Gnlu2Bxq36ycufhUDdb76saj0lUOCwdpImAAuCxBAJknmfTx30l3HQ65ZiN3uACSQBUAET2HYadMKRVrqJkVUNNiqGz4ACsMxUXTwONbBfr/z9NRtXogMKrDimUi6WlZd3S2NWsa7U1Vw5LBqNQgO6XC65bIEt3aMTqteLNuD1LcBiFD+YgJPuCF5JJGIgDXSeleFqO0KMGZ6xOXJiZAugdxPuSRjSrZ7KnWPUrkV728sPHqtJqFoLFiBxnHbiBrvNqgHEFhwEiFWK6U0pqWbzdw1IU0prlKIgAkd2do+L3wJtGofCPTGq7lK7OoG3AKUwBe110E82iTOZPGO+kNPctFN2UA2rJutZ14loEjHwt/PTDp9f/qNu1EuKmbwqliKc8G0gsDkQRgx8tHXa403AG8ZoacYhKvG6rU3rLXYUpMKlVgjCLThWJDAz8u5+ug97SSuHoVDfRMXMmXUmSsAKVCgji6YgfVlRBZibiJ55BjHIMMvB+uNFAwVpi66AVZgOSuc8gmDIxrgNfhNhl6d66JaDZc46B1TcVLtslQP5bA0qrR6AptMqQS0rwMEe+NFdMpmp1CrtHrGp95SpReoUhfMHqFoLG4K6Wg4iTAxmPxB0OrQd6yVXWm7wSLlKGcSVGFU4ECTgAE8jLUopSoVVqt51OqwptmalrLkKVEAyMHkEgmQdejY8VGYmFcpzSx0OVo8F9KfYdQShVqBk3FJrSAQPMQgsoz2A5xMjjXUt5XCISDgD0gew595x/Qa5D1TxmK9XZVGpPTalWDPJBSGKg2sMnF2DHbnXVqcOwuAKqMfWZ94j/adY6wdALs1op4Ztkpui/C5bBme2M5/prTqu5IUhZ4MQO3v+h/hqXqNUR6R6o4HYGJg+/6++lu5r1QrWW3spQM49IMiJiIiZMZz8tZwYGBN1xFMdhQTyFIKhXi4iPigzntqu9CWnQrAZBsOB7HiVP5eM+4GdRv4tA2jpUQh6ZVR5TGqrn4VshQTccCVAnvGdJfD+zq1d624rhqM3IKb2lnUqcyDaMxCgHg+2mhhA4IJ36rp9iMolQ1p4bORmcjHvOkW6darzN0RHA/eBJGSeTE6IUVFU0uWABHa4E+/y1HU2lhWWF7E4EwfYDGMkR759tKeHONkdMNbcqkfaP0CvuhtaVEqbjVeSYggLInIPMDj5nSXxVXaj1KolEKLadEimQAXsQKFDkSptJiJyBOm+969TXfpuK7KtFNsxpm6TULspYqsXTGIg5U55Ao3Uuoneb2tuTVFBiwNMt+VVICfDMkAAkrPJgGY1voh1gcgPdZqhGepKabjxRugtKitNhVIsWWm9mPdYAxNslpOCY41Y+h9JahtaaLuKLq4v8xVJCubCFi8XLaGNxswkDtqq9FWvuqu2rOrNSoE+ZVOUPqLAEMAJyBgGME8TroiUy6lsAAhYAzcBdMREQVGc4/bD+RrBsMHE8+qfszCesptpRppSp0mqCLbmYFAQ3JwF4Pq5k4ye+lddgpHqepzYqx62hmgELEmCcnAGi/IAyXyz+r0kk2wCAAZmB7GD27a1eqFeAXIJBpll/OA5NoCBsDswz2nXLbmXc+3IWrKym6TUdKdPzWLvCuSAoElc244mRnsBoWmfwgqvUBLM7AAH1uWZxdYVIvYwBrVN4EClqVZitNZApVMtAtUekBp9X07xOZF3CCmtwqySVgo82gsBcoQkEgLj3b56ha+5jM/tWC1A7unWNJqa+ZfaQrMUU3R6WNpHBg/CPppyu4ogQGokDEmtk/WWn99QoaheQlTBMlqbALyQSCoMQI786PpLUVQopvCgAYHbHvqnEkQRHopwKL33UFRBUeCVRjaDPAnn5nvjjXKNt1Eua9J6qBDYAHfCsx/EY05CuQD3DD5QTHRvGTlNswLr62FNfTEDlozzaGzjke2uM0thUdWrimSjsxDxgcgDGOTnHbHfXo6DbXXOqHcnXWnoO9asqhBb6XFvqYcRTMCTiRAj6CC78E7UDZs6oRUqkh3LG4i6ABAOBJxgkgmeIQdN8NPWKO9Wl5ZmAt8gKRNobgmOTMSTBiNdB2lFAAKVOymnpF5IJN2QpILEAyb5Iuxn1Fcm3VhhwNM3v8ApNoUzOIhEVq7WeUKZi5Tc0EEEiZUZEDuR7c51Budsq2ioq2uSB6cXAyPURAP/Bre29uBk8T/AA+H5D3/AKaiob+j5gQV6bPxbcsiAScXSYj21xmyMh5LaVurlUXy6fmPEg+oq3cC8AgCIE6rnXOgGqadWiqbfcFsqDbMyIIWYZU7rj4u2dWmpSVFBLCAfTJWDgjniD7cx31Eu8SypWkQpgsoJyOVuE5jt2Jk6dRrPYZbv5CB7GuEFc5/sCp933F9NDTS78amVMNTOY9QNvKmAJ5g86vfhHxQX29NKjg1SyqD+ZvnA/LHcwBo8UqSL5SJNB1eAst6ifVDMcSG7nEQIkDVE8OXUNy9Aj10VNq4hpmGeoB6UCmTBliQBOutRr9OHB2mXDnNY30+jghdeSoGAgzBIxifae4+n+2ub9X8a1a7Ou1anSpB/Lbc1WU5gkmmCeIEg5nn0606z4or+Q1Cm1tZzYIEFVaSz/KQIBiczzGrJ4X6Ft6ezqUSi3GG8wooaQB3MwZBxxmNGAGDFElS7nAHJUBOhUfwqn9oNVqiqpdUBEUyRfa0n8QKJ/SMxpz1OrW25NbZ7hq+2mXFUAkfmyWhhyRwOO+pN74l6TVHl1dqb0Fk+WVa5cCalN5nkzPz0f4L2lEg7laKoHUIqxiB3YnJZjJn2Pz0Re/NwPkjw04OH3+Ft4V8efeAt4C1KZkIZgKZBCkmSsWyORqxHflKYqloCSzRCiPqxCj/ALjidU7xJ4apbSrS3NAhKFSrbVAE+WWIIKH/AAXLaR2DQOcF9b6udvTabfNpIaihmBg8LFIm26c3OJABCAkki3UwXDDkUoP6pnNUfr+7V/vRL0rmenTppRJNNUBNSEJAwDAJjLEnvoTpnRq27dKdGnAAt8w4XuYdpIkAkwBdHAxq7bPpBG2pivTSpcTUcGCVaoZbDzJAiYaSREHnVh3CU4YJFFQosKqAQ0k+hFxj0njOZEc56v5HD1WDxRN2WbuKD6VRNCj91tYeWjqGdWtfJBcXAgS1xsMY9xDEnb9LNNKifhuSzOHcSQ5XggDi7JhhMnjWKlQXlqlJ2F7WiAeUEHJGLZQwQO2gtrskU3UaZpmoVuKt6mAILBm8whpW4D1HnXMJMkzn7+a2AWhP6YanUMC4NzJIIjiBB+f00s3IL2u7GnAV0FNhzBPqvpc9oyI/gcgUh1akGImCLDbKiCPVjIP7frqB6kAEAHHBHExHAP0Pb56ztOE96ZEoPaLu7Q9byVLMGtySqx8LKAAWgGWDGCRjGjkE1JlVQiTzIYQMsSABg4tme+gum7hGopVqXIvDCGLCDaYUC4nvAH786xR3e2qM1XbVHdEVQyv5iyZN1iuqrcVuPyITgE6c9jnFxwxwFuCAOAgSjqXU6jKGAYmojFgEJAIAMcTm5+ObTqWpu6kmAkTj8CqcfXzND7jctTVnJAp0wz5y0AOW9QwBBwIY4+LtqTYvunp03/6drkU3LuIBkAyAdsSAeYJOg6MRIiFROhVc8TUn31V1ovTC01sFScG74rfzEsRaOBCnPBKlul7t/LoGku22qAKz+YpWBgsTIJJObe7Ht2a7Pq1Kj6bHFKB62tw8ZBgn0zx7TwedE7ffVLLalOqlK62rDgoQxDXiswBVCctcQABA5jXZ6aqHEACNOZzWZ1NuuaN6f01ECoqoXpovrZLiw9WQJlWJElp/fthduIUgKBaSqpgTcTdEWkmV5Bg/XRIqU1qpSQGxklFxcpEfCVYmDPJgyRJzokbNECU5N6fDNzfh5ElveIEnuvHvyXucDc5/a0iEJR2nlkk1KriAwDAXD5fhquOIJAjMmBrXcbBaLVCtJaZADVLsHILFiwDE4ImTIjSbrXitNrUVaQNWqWBIB+GoI/ywTIwqjkZg40P03qG6rb1fvu3Kh0axSpMEEEEgyS3IubPsBpzdnqYS91hHCY3BAaoxADnxTem582jXWmCBa11wtt9UlCpkrDAgEQY4kDT2lksRHrBkWhviySRwxPtHED6Abmi6lTTQs10NTvAhWMFlnCgTknsWE9tMfuSbOkTUJW0Xq1MOQpJg01XkrJjIEhjhQAAh5Low+CKWtzSvf06i7bywFV1qM6hWl0R5YqfSVDep1AkwLcYjVL8ebqjWIq7cMjABKg9Q/COQjE/FHc/XntaN7Urbyg26B+67emrA1STc8HCYIk34hRgk+oyQUnhDp5G627PTlWYsC3qLhZkgHMAzPvB11dnpln+j7HcPlZHuDuo3ngivCHSfvFu4drqrw1qg2+VdAS4EQ/1kiDMRq774bcIt9MVQ72rRIDXMCYMSRAMc9iPppJ1DwTWo1LthWVNvUdXqUGNtsGT5bgSAciMHMTGgOoeNNq1N4HmsJS6PhBBlwcn5jBzBjGtB6zpbf4Q5CCrB4h6HtA19WlQEgXL5QLWgWjCi73AMfTVcXpu1SrftqbqWBJUlgpBIiAZjAx7DtoRWWrUoolOorByjEuDIClrgMcYW0Ac8an6j12mFBStSMfBTUEMOPy3FoJIPYfEdFDlVky323bdUnpQ4SRDAiCQQcLcCVn83sZicaruz6ZuPvFSkKibiltB5rUYsFSqoJIIUEtUQy3rLSRB5I1J0DqRq1RRpU7K7y1SszXeUv5bKc2+Z2BaYmRPa3eHdjTo9RoJTQKjUmkTJZvVJYn4m92OT76EuwnAdVZbiGLclzbmmaL7qncwZJcg9wpwRPxDiRLGJyBhp0/dhoKhTI7D9fbjH8dV/p3S32+8r7UXJRFSFCrjJ/DHmT6S6R2zESpjTJ94tIw7LFOYuZhcvFxkEMJYZ7YkDjXH2nZ8Jwi+7h9LZSq4mytaqhStNntA9KxaD6RibpmQMmBnUiQuCK8lgquiFgpaBBcAqDMkgjAPadbVA1NZ/DpJKgk1LRJYDNtOD7ZIz++od7sdyxqUaPllXtY3mLDK/DC5Hpkz+nyBove3kjJtZS1nCmfxB6QpqNIM3QJmBPr+JVjBk6xXpFRFoMgwGJgx+h9xz76zSpUlAVj5ZIxTpiCTEkwouBEckxnM6grMTYsMbWBM2ZEEEkgiZUzAkTiBBhcTdECjWQigilBHIgEAZJAC8DGPr27aCcENBb6LbJIOPhkkniCsfrrG52oS6olOnAAM2hYZTJIZVJiMH3E86kqMTfx61tySeLhxiR6vfsNWLXBV6Ifd75KLUxXWo4JKgGg0t8gtoBIH6m0nQSdHDgOeotSLC7yx5YCTm0AYAXiPlpxWqkmmQoY3ErCksJRxIMmME/l7x89KqnSajEtgyZ7d/+zTaT4FjB8/KyBzZzCCpbVvKFwPlVKh9QU5JJJyewJOBE8fLQ+06jW25NI1L1Yi+ZItkFgokQSsg/wCr9r/4OJr7KAifh1iAkG20gXCWuMwzd/bSnrnQ6RuXimSArQJRv0Hvz8gONdUw4dZY3mKhATXa06e1WruFVGeui3P2C9rR3XIMDk5zgAGs7tSe0/ikM1MVCfjHHwjKkFR/lJgnsKhR3VWl+DVTzKAwyFuckgqWgAyLgBAwDzOj971fbBFdDWqeVIVizXSxzJuFymFW1pwoJ5OsJ2Z7Tv5t99yY17c8lDvNwKG5XfVEaglQFCPS7BuFZ8gorCZUNwoJ5jRnivdLRajWDO7UqyRYEiHMPeB6oK4Ak5I1B1pdtVpVR51jmkXRZNgqwGDM0EBu0z+YznUFBn3fSxLKPSQSwJM0zPIICn0jsfppkdh7hH/J4HLepniAPerz1/qDbWgat1KHEBXLZb6L8fp5Aj6xnS/ofh7c7xqVfdVj5VMoVS0gVIAMhWC4IJFxk5YCNQeG/Djb9NnVqpZtqdFQnrDFiDxksYJmZjiB76sX2k+LG2O3/Dpy7yLsgII+IEd5wB/tBfs+zCkI13rNUqFxgKteO643m6TZ03gLVCwhBUMBDFhxcAT9AhGi6FJV6k9JCLaNFaagGMqBPp5wCRJ7k6D+zLpTPVeu8qbwvrBkNFzBgYloIGPcnU3Rtyq7nes9RAzVmuNw/K74yccDGm1uwUdGMXBXHbkDtiAAfl2meck6pvVPsyp1ahq7WqaDyRY2VMycMvqHJwZwNWXp++W66RB4A4P0E40y2m6+RuiO2P45/wDOs1GtBkJtWmVQNh9mVrE1t1aYJQU5/vYglqhAx7KAMcRpBt/Bm9QimWlDBtqMCBBIEG6cQDHBxzxrtbOCG9JGIxzxOJ+ulW32pUGRAJPqbuOZntj9NPdXdolsYNUq6D4ep7Xb2L29TOTl3P5nP1NoHYaD2cf2rswcEK8GfiFr8j2nTjq+/plfU4SnIhyeccRz7wP1+Wq/4ZBarV6hWLU6SBlDE9xAzmcKSODJJGlU5LpzTHQGHRZ+0rwqtVqm4FdqbCGguLHA/KMi1o9IjP76TeGOq/iNRrEeoALfOQRIXOIM4nLYkmBpp1KtV6vVWnSpxtaTBpqEgVSf8TBTaYDAKP8AFk5IGPEvh0m1iLYFqtEWEAkAxyuMf+tNrhtQYXJFGWqPf7ClW23llZpOFUCmwAUk4KyQphvrMcan2FN6aItP1U7YBqVHuCrAHpsbkjgQYiQe1RarU2hNIVAzOjAJBZDfgsySBcCsYznOMFr4e2NLbbQMlQtURb3KkmCYa0UzAtkAAwCxEzGNYKlA02QTIJt4rU2pjNgm60j5ZWmYSMOqgGRLE/4DIljiYDHXqbUla9GZwwjBqPJMAeoAqpyREgerOgd5sq43FOttlCljDrWJZQp5enJxjDAQW7gYkutSYVSazOVkeXGFuPqBd1N11wMAlViB6jxnc1sZ/tNBKxX3O1pA06rMMC4M1U4Y2qSbiAGzgc+3bUu723rC+TnJUuuMcxILSJHYCCIOhW2yV1qtMqTbUvBJZPTgEkECMoTIyWEhtRsatW0LUq1HAayobQoJwZKotM+0Ws2ONVgG8zrPPIV4j4KaszUwpIUFiMyR2Jzj9Oe/7QVOqVASBs2YAwGk5+cWHnRNKiad7XAl5LngTP8AixjjsAIj56ebR2amjBhDKCPSeCJ7Y0oua3SfNHdIPCnjajQovRZKrNcSGpquZ7ZZTyPmcxrffeIb6NRqm0qUhcLXqLA5wApEnAAMd2xpl1ltjsrqtajTRiZV1pIXJyRCjIK/4oAyM51XtjuqvVOpWbgX7akt6UaZPl1DaHQ1G4N/PqgYgd7vQtaDpZclz7k6pB0jrtGrul88Vnps4poAQihSYZqpEvAGYHsScjVqXr/QWWpTG2ZcH1FGwYwbi13Pyn5aZ9a8HLXKbjfmjsttSWwUaNSABBi+taig+oi1QQRjQe8o9Nq7Le0Njt1u27UzUVlZWdUYORe34kOoZQ3MkmO5fDQlFxOastHoPStwKXlrRcESjI+WCgAnn1RgEHiPlqgbjpq9KqVKVYX0fNXyKvlzN9zBCYkstpmJwRxhdNfEdTY7+v0ahT9LN6lCRFOggJNIqGFpJQrjItPPGtvtR8RbotW2tPZJUQeWy1LizBoDBrFggg/8idKexrhhcc/BHTc4GQivDvXBsX8l6Y+6kE0SpFyGC7JaWyG5B59xgnQidI3PUKj7pnp+WxtVHUg2qcLgGFH19RkxnSPdbp9w9NNsiOlJEquKk2FjimpMXE8tjkDnTbw/4crVNvT3G33DCr8NfbsWS1hhhAYgrgxOCOD20mk5xZDjf18U6o1odI+l6n4b6pTkUH8oKSSWq+lpMyuCDJJ5APvzpdvfCnU/MLNQvNWZZGQgn3x8IPMwBnsTGrLW8S9RoVjQq0VcBSwJW29QJ9LgkfwJxnRvRvtA29RR5rCi8KWZQSskiRNpzEE8j5406d6UZGSoFPpu6o5ejWS4kZU4j03YEASDo5+tV9ubWrszYhmnI/0zzgczx9ddb23VEqBmpVFdQYkHv34+eiajI4HmopjOQGH6SNBDHZohWeFzL/8A1tZBUUsl4II82my2oVDSVpkzhljP5v0AVbxfWqJa1oJBuJDYYTFqloA45BxrrlOnTwRTTGQQq4+mNZXbJN1iX49Von94mJ1YpNVdOdy4DT3V97bhnaxZUXDDNHwyIA7/AA5j56K3/Uq1VKQqYoYVUUQuOwAwWxPcj6a7iuzpBxUFJA5LG60TLRMtE9tSmmFhQi2jhRAj6DA1eGMlRrTmFzLo/j2jtz93p7JkorMEOGZjANzkgCYHEmIAHEaZ7nx1tqtq+TUDkqvAMXfSZESY74/S6nZ05zSQyxk2Lzk5xrA2lJseWhxj0D5jAj2/nqiJQhwBmFxjf7yhWqMBUlA4Cgo+F4BQjIacwVz35J1B1DZu1cmkhEg2WqQTAmTTmWDH25gRrsb9EpFldKaI4wGVFBjntGk3W/Dys7s0hjBvBJE5AJBHeII+Q0JBbwTm1A4qp0uuKZSuJSQLgIOCBEKcEEcrHw4GJLJiSjqYZCTPc4kEEDmOJAnkH3KrrPRyru9bLPCL8RnHIHyECTHYZ40qV6m3rOKbB1BAdOQWwIIjDSQP07jWCpsjTenZam1dCrCtSo4FWtSJU5UAFnUyCLkAlnMKxsm0wIMTrPWt8KlOiyP5FSoQoe1SSMmFUnkwCt2QGJI50GvV3q1k8pACBNW4j0r/AIf9U/m4FrSO2h+jbUL51aoAowKauDelMqCRAwFYyQqgE5kD4Rm6PDdwgjT65lMmcipOn7gMa20ZwatNZV2Ie4cqzIT8akqTiOIgG0F0qtVQFDqQABLUzJjuYMT9MaMTZKUVCAqSCgQwQxOII+GZIwc3R8jW9z4g2quymtSJDEE+TtMwf8yT++dWxnSk4B6TzO5U5+DP3TjYfZws1d71ncqw5KK7LTpgcS8jAGAqgD5nUVHxy1Wp9y6Js1UE4qlAqL7t5YEAf5nzn4dD/abtUTqm3qb1qtXp7pc1MVGhaiqwJRL8cKxtjk9zk77NejUPv2932xUjain5e3uu9TsFLEX5tDLGff5a9HFrrjqLf/Z7u6wWtv2++1w2USv5ailH5ZpAXyO1o+elvSdoen9USr9yrbTa108mKrBgHIGWcuRFwgAng49tPfBnV/7N29fadRrf9UjNUVGqXl0KKVWmQScsG9OMnjSql4irbzo+9rb+0oW8qkAgBFQQQRByVJEEgfCR31RnIqwtPs56I9DrdehWIvo0qhBycOykFSQIkOZjGWjvrHV/Ce53W83Xkbhno+aWqUnczF2RTJkFTnErgRnGrr4C6jT3qU9+6L96Sm9CowwbQwPExBIDCeJaO+ivAdIAVnBJJeJJlvTnP1u0l7pKY2wJXOF6FUbcLV6YtNVVagqBqhCXA/D5ckgz7AD2I51Zvst25bz93VrFqrWXqphFUA4iBcy+8R2BPJ18J2UOpbqiVI81mIYiJKktEDvF/f8ALqfwhvdvQ39fZgAVWbI9ROAWGYti0/KZ0prYG+NdYTXvkcwr1vd0EUXC7mBz2+eP/eqT1fwnRc4p5bFyCGuiMwIYxHIPb21fQouXEwSBjjGpCoAAAAA9v5aYWk3lJa8NGS4+3hCpQvFCtLyDFzI2BMXr7k+4H0zoar4r39GrLggLIIZSQCRKgs2TAjIiYnvrrVfYI7XMMjJIMT9f01Xt34eqjctVRVqI0n4obJ9K2kBSqiM3flGNDB1umYmk7kD4d8feclr0hcslirXKwkiRiZJDY/y/PVl2XW6TPF0MQTB7f8AnSnqPS/Vc9ELgCYUfOJXByT++lPXOkU6xf0lWZYJbIkkEgCBHpkD2nS8RBR9G0iyvq7gew5x+vtrZ3ycRA/5xqi7OrVoJTF5Kq0G0E2iSRiJIHvGIPbUmz8Wl1datoIPPB5zj3H/M6sVLIDR3K+Nj9599a0oiROlfSeqpUGamG+Et6Z94nn/zopHMC0yCQQfcftzpodNwklpFiiHJAZhH7e2h9yQoJxkgERMz7/pr33jIgNJYAxkYzwPeInWx3IYkQJBjP/r/AJGh7QzV9kpHutjDl2WUgMZyQ5JgfQf11TN9000vMqKQaVSbrl+EMfgcGeSRmPljE9A6irvSdQssWOA3Iu4mR+WP10jTprUkdKy303NoDEMLT2YREGec8e8DSXCDZaabrXXNtwPKqX07QrMMzFpjg54OYPzK/I3DoW5G7DEwHTDAHDXLyf8AITMiMWkziGg6t0kUAoUzSySXgwJkJkeqBEE5PfidV6hXagSECKjAlHgyRmFk4MRlffMxGl1qXSttnoU5jsJtklfi/qboRtUqOkk+aitAv/MTaJlpkibJMx+Yq6fhKQCKO9IIBBFJYI+R9tbdQr195VJpKTVRCC/pBNkllA7EEwBJY494Dvp/hXqppUym8tQopVRWbCwIER2GtbXtosAJAOqQ4F7iQJCe/bHRXc0On78SKbAKxAm1KgDg+5IhsDnR39sN0ro23agiXNWKKzZV1DObyA0+sLOOL8an6fsKW56duOlU91Sr1qJayUcAWviVYcBpW5ZHH00i6L4q6o1Klt9ttFr0aSCk7NSL3WGGPxLb6SvpIn6mdPgkAHRZk7r9JlV8QtU/6hNt54pLHlYpwqzN2AcmcniBjU/iLxEpodI3FZEVKtanuHF0ABULAS2Cbipz7dudKNx9p1U+punD7oxKA1AQWtImEgrgxIkgHEzrFbbP1YJvN2Bt9jQuIpBz6ltHrBgBVAj1Rn1Ac6q+blFbPCFbbeVv99tVKUqr3KLSsFaaybDgEuSccyNY8Db4tUq3MzMQACfYTzjnPvr1TptPZdNajSYLSZz/AHhJwzzzGfqe2pfBrKA0hWKmEZY4MT6gciYjSKjusE1o6hVH3268jrNRnu/vjIYDCtGVycQZ7c6svXNkF6jTrhTxTYweYPJxPaOe3fS37Udnfu6TUqTM/lywRSSYmLoB7CJ9vpqzeONwPL21RPUPVwCAQQCIPb5Y1H5GFGXcJVvoLyY5gzrY8yAM86D6PWmhQJBk01k/OPYmeZ0WoP8Az20xpskGxWUT2MfOP6aFLmDIKkwJTPf4sr7diDwedE3jIwe2oSsMAMapysKRqns2eBI5/aPr+mo3W45HfMjsJj+MHUg4zkGT/wAP663Iz/XUIlSYS89IpEYFpOZU4+oHH/vSjfeHLpBRHuMFgADH15BH66sa1IE/p+sxxrwf+mhLWlG2o4Kgnwkb2N1W0SLSA0DtBEdxOB/voanstzR9IqOFGQtzID+5A+uddIatb2PIAiTyQO3zP6a8acgqwBBPBGND0e4o+n3hc8pb7e0atwmqkf68mLsjOOeRgHTXYeKvhSqoksQYEQSZ4JMzI9uTqx7rp6EOwuUnJKkzjOB+nA0DU8Mocu4b5lBOfnOqLHjJFjpuzULdeoAsocZYDAJzA/MMcRwdT098juVV7yR8MSscZgGAeM++t6nQ6Z9ZRGKse3xYtlhgEx7g8axR6PSpFnSmiszD1e/BALcgAgfSNTC7VDiZokXiOlSFOpTMrTS0nvknAznmD+ozqhLvmdVo1AzWqIpoY4gyg4BJ4J54JxjqXWNgh8wVVFkK7R3gGSYM4AAE+2uPeCB525q13a1VGAcmWJtBJwCFB+fHbQO6rHOOifTMkAK0bna06ys9GpUSsKRU0wArAYgOrD0FioFyW3SzAnJ0Nt93051V22vqYBmnbljJEmWOSZ7nnUHVN8KjfdkkhnteoAks0gKFgCArXA8kkntjW9Xw9WuMCgRJyRUE/OBIH0k6wEANGNxHjfn2W5tNmbvZb+FN7tdv1ypR29OoKdUFfNqVOXi82qyA5YhYk8T9BaniF+k9T39Lap5orOLaBuJNRgGVhEscswx8UgYgEZ8QeNOortaS7jp9vmOjpUf0kstQPAT8pIAwYMTzqwdc8d9Po1K9bbhau8ChQwX84mAXaJVTE2TzGu7ecs1xVHS8M+YP7Q67WBtU/gmVWnJwsKZJP/61GSc3Y1J42evvem1qjI2zp0SzNSqU81KaQUHYLI/LxPp4yR6fgvcb2kN1/aa1dxUFOqcTSQAXKtoMYbg2gYOJOt/tKr9RTYVqW5O1cVmVQ1Bagb/FFrEjlY5/nqhmLqk78Qhf7N21Ny5kUu4zCznGfprXwagpqkEj1Z/zZiY59j+mveO9zTp7ejTBApgSbJMAAAcduf21jwow8unBkHgn2J/nmPrGsb5stLOwhvtEqEblYUtdTQYe38zSSDNwA7Y7aI6kxqdNoVBIsOTObcriM8xj2Gs+P6JNSibiPTjOJBM/zGtt+zf2ZaBNsBiB/mn2+Yzoj2ioOy0pv4NrF9qMgw5z+xP8SdPGcITcYkj9ZgD+Oqn9n+9L06iQMCQRHPEH9hq4gY0dPspNUQ4qMJz9R+2P2762qPH01kNPMZ41gEgji2DzzOP4ROjQKMvKyABwP45/hrec8Y/5/XXqkTx7a2PwnUgqEhRpmRIJzj/n1GvBMSJ+ny/5jUlFuPqf66wZEe2J/TUiypaVaURBE/tPt31mtVttme8/+9SE+3v/AMxrbUjcpO9RjMHtg/11trSRmByY/wCfx1moTDEdhxqBRYGDAjn9zznSKrvP+qenBBLBQBHsufbnP/nGn1QAk5HbVfq7e/dXQLZyCPzAEXT+38NKq6BNpayh/tF3Rp9M3rMvNIU5GMsQqkRPDN3j6jXMfs+rONpVe5TFRsN/hABkkcElmgmf5avn2wP/APS6vzrU/wBYM/8Axn9NIfD/AEoPsaH4NMhkLfIXyfV+YXTm0n+mk7c8NoAHUp+yjryhvCVEPVqVHo3UmV5LUywZpBIEjJyZgcxPObRT6TtSAR1QqCJAFekQB7BmBJA9ySTqg06tbaLVpHDMljXM0KCVBZQRmQCLuYzPpGoWruMS36MY/TOrpbCK5Li62mqD8ptz6LxDcwulfaZ1WntthUNWmtYVGFNVMYnJIJBggAkGPiKjQ/SPs/2D7RPO2IV3py5Y/iAtkklTAafYY4gRGrraGBDFSO4I9s8Hvwdbgkj561h1hCzrivTPs2jqFXbjcNSVKfmI9MAuUJtAaGBBkGcQY/bHiPwtV2lbYJW3lXctX3ARkqSQAXUXKC5ABUwR8/lq79G8Cfd+oNvTXetcCBdhlnHIMFQAqgdhONSdb224q9SopUWg+1Ty6lMN8aVQxlwAJJPGTER8wbL85VgbkB9pNanNOg4uWMqZ7zkMsH2xxz3086TQtaimZSBInEDuf99K/Gqqa4byw1oUTacHJk+/IGmfhtSKgm4TMZJE8kZzwD+2sr+1C0DsIH7Rq3poAmRc0444zPY5A/XU+ypH+zqvpnDkwx+HkE/MLGPlrf7QsbelnJqE8SeD9PeORqXwVVZqJQgsCxE4mCOCPYLGfmBGjPbQg/5ofwJWQipRE45kzJ9xAGP1PHOrarmBMc4+n/rVC8OUmpbkzMlmTkTjvg/8E6vtJRAx31dPKENYdaVmmDM9uP07Y1sMyNbDgjvP9dYYGD9O+nRCQtSpj9NeUys99eIPHaNenMAYxqla1Xn56kBk68WjGtWJBMDtP89TJRZZdYSZknH/ADvrAaT747/rrK4iJ+h/86rVRYqL3+fY/pP7TrAAJIGc5z9Mft/PUdUzB7zyOP2/9alpqIEgT76mZUWzIBGAM+2kmxBFW6S2cx2mfnxH89NtzVhSQTwTP8udKOkOFe0yZ/hz8/lpVQ9YBOpjqkpN9rBH9lbqQCJpZjI/FTP8/bGq34d3jr07bsgDwqgLIW61o5zH6jj+Fx+0vamp07cKigv6CAB6sOpJU+9s/wDnXPuhhUpJsXQLULLTSGR2PmZDFqawLcy3a2JJEaRtzC+kNYPonbK4AmUetUbus1KpRVaqU7gPNHwk4ZXRWuyCCCOe0HSyr4FLMWYbeSSTl+Tz20/2NGpQqu1ejRvOA9JsMh4wyhhmcE/SZzvuaVa9rVp23GJ3O5UxOJVTA+gwNYadRzDDHBo4/a2l1rieI+l0ErM554njjtrawAMATmMft8pyNb1z8Ooap9Sf6j/JtdkiCuOF50JJb5j+mln3W6vcSMNODJEfp9Bpww5+p0tT/wC7/wCw/wAhpbo9Uxpz4Kmdd3FR98yuLlvtAacLgTHfBu/XVp6MsO3pJtgrGYEEcd5BPY6qniGofv75P95THPb041cuin8U/wCk/wA9Bm9OdZiS+Od+opUVIDAs028kiBwB7nPtpt4RAO1pOMGWGOcMy59+B/DQ/iiip2tNioJLISSBJlTOdF+DP/tR9f8A4rowOulu7Cqvh/cMN+FLT63BETjI5A4/210I1IP6jVGoIB1MgACKjRHbnV6U5P6ajLEhVW0PcpD3zme2vNJn9NROfU/0X+upJydOlJhecnB+Q/8AOsYHeMSAdbHjUbn1/wDaP5nUKpZfPfXqi3E8cCex/Q/rr3fW6cP/AM7aoXVqNj+/b6fTWatUyAB7/wBNeRRJx7fy1Hte30/rqjKsLyCQOxieCP3HOshvh7T/ABOsD4h9D/Ma2YfDoQdVZ3JT12t+GAvJchsESsMRn6250u6SW8wGMXCDdJjHMwZMn34+emPiNYVIEert/pbXukqIXA7aTUPWC0U+wUX1vNF8Ht7e451ynqXgXzWL7R/KeT+GrEJezGCHJlPSVAHssCNda6kJo1foP6arm0c28n+8b+Bx+2je8tMhDSALVQ6XR+uMWpvtpcqPW7UoYAWwSrj1EZmREHEmdF0vCfiEgEbykggQpqfCPY/hHjjk/U669tzgakI00U6cdkeSWar8pX/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AutoShape 8" descr="data:image/jpeg;base64,/9j/4AAQSkZJRgABAQAAAQABAAD/2wCEAAkGBxQTEhMSExIWFhUXGBsaGBgYGR0gIBwaHyEgICAgGxgdHSggIB4lHSAdITEhJSkrLi4uGh8zODMtNygtLisBCgoKDg0OGxAQGy8mICUvNzgwLy8tLS0tKzUtLy8wLS0tLzctLzUvLS01LS8tLS0tLy8vLS0vLS0vLS0tLS0tLf/AABEIAPoAygMBIgACEQEDEQH/xAAbAAACAgMBAAAAAAAAAAAAAAAEBQMGAQIHAP/EAEAQAAIBAwMCBAMGAwcEAQUBAAECEQMSIQAEMQVBBhMiUTJhcQcUI0KBkaGxwRUzUmJy0fAkguHxwiU0Q1OSFv/EABoBAAIDAQEAAAAAAAAAAAAAAAIDAAEEBQb/xAAvEQABAwIDBAoDAQEAAAAAAAABAAIRAyESMUEEUXHwEyIyYYGRobHB4QXR8SNC/9oADAMBAAIRAxEAPwDanUClap8wW5YNLKDBB9RW8gSTJYz89aVepBnAetTAtIkCIJIMCX5gcduflozbqwLzEEwLf8Mc8nMk/toQ13FdqWLSpK4aYFplu0XSJgDIHJ15FsOcZGQ50XeNgpd9uCJYFTgED3iSVgGZgHA/bQy9TWqQKTpUAPFNWPty8lQJt5jj92VKoCRJeOV/DZvUQQTNhjB/iffWWhhySIIghpEGOCREZwY5GhENFxz5KG6gpeYFCuDP5jAyPchSYER+vt2nRrFU08GWJABaZMz+p9uPc6grVSYhgWwRNxGP9PcTgfMfXXqYwGFRmHADleBPwrar+2ST8hqOylQL3TtwlUoC4IDMJj0hlDCLoAHtn+OjTVCFgWXkRBFzEwBGZOD2EQp0m2FFKK1gha29mGRFxAJEx/inHOdF7pbqT2+oEMLcG75L/EZDTq3NaXQMlQmJUFbqMVkohgA0SWiSYJgZgHEd/wBJ1pv6VYJVFPzb/X5eKpAnIwRYP1/lohqTUwEQRCYB7wABmcAz/PUP30kCo11MukOIkLyY9SniSBx/LRjDMtHP2pfes9E819vfuFRXBYFRB+EwSyyZkj5jTDZWkAhMr8TR3gTkmec/pqGlWKsFBgsrE4PxgrA4HNzSsTicaG2u/qjb3Mn4pm6mihiYMG1IkmM/TVPa55Jyk5KgYC06hVrqaNIU2qAgAkVEHlAkAm2msvA7EkmIBOdEen7wQFdStJAhKPMS4eCRdd/d3d/hnPAvSzVP3havmECoVRihBZCMemycSf3nRrbtGZiWKEKArBeQSTALKVMkDEdhq3yDAHiJ7v4qAUe12oY0nNKSQBLLmIkgGqyjkTk4gmMamRklxYbhUkepeBEwoqEf4hjkEnM626fvFsC06oqeXA9BDEQDJYphTj2Gl70mmmyE4qEMSQ5ZfUCSYwZgyY4OggmQflF3o+oqGpJWcyPSx9UEsZtOckn9fnoUUVFVagoKStT4kVAYKtElrWIEwROI9tR0d6hDtTudlMhqSX3Egj0R6SQMEQc9u+p6lZAC/m1mVckELAfi2PKEvJi2TmMTzeFw3+qkiUNvOmmtURzWKRUJWnYSHta4SCRBsU+/JMiTcRvaISGtFrVQLYiS12GKgwvfA5tEd9atTWqvqSqVZQQWp1MYx8S4JDR76lqbJTTFOmtqpEoq2gVJVli0lT3MgxnvOCLjbFYDuVa2QTpfWpsyk06UMArPILfEQAVKjBkSQfV7wGX3eSVp4Dh0BuLCeBAkkRBkYP8ADWPMpuRKiSgAhYlR2wJEXHIIOflgJWXbJa/mVlksTVghJMfmAuWSWn1ESZPGrc81AAMxzv3qg3AeKPpgioVqAtbgBSSJKofzQffOeY0Mu3uKuIUGZK1KsAcekDAhgcYnn30iXp1WpXG6ptbtxVBKFicIQjCwArE8TGOOBq1CqimTTYBg0BQoMg82sRIkwY0VQYLNv8eqjTOa1dZVmUzDQs3AwAAQWiMNPAI+Yg61WsoABFOe/wCI3P8A/GiS6KLWBggiCEhhEkW3FTwfi/rmB+rQSAjEDg8fwu1n7WQ9YRyQkux681akGLBJqWhCpkJcAxiTmLu4+mmKbkkAghqnlqSF5mWxjOTMfXWdtSrM0VQFIImGZh7gXFRJ+gMSJ5E7GrBqsrKDBQweYJgkyD3PbvydMqFpMAR4zu9ELZ3ysbDcO1NTUFpFNSfSfigyCGPYx3H11p0+tDk3gqVkEoVHwquGLEMCADj20YapDAqyAwcRIgEcgODzpKtCpTqI/nE0yIs8sWgkElpiQJOBmJ5MapoDsV454Kzop+o7wUWEKSIjFKo8HvNowOO/v7aN2W8wDaF9MGmQblHaTM9uLQf20ClQmoPWwEwAAQrEZBUgG7IaVkYA5GSam6dkDFTeAZCg98x3ExHf31b2AACL89ygJJUyU3aDcArC7KmRBUn83tj5a9uEvsQem1iTg5FrL8U4mZnPtjQpQU/JXy1ZTdLFbnDfECxAgBvVnGYjnBSU1Mmzk4EQJH6Gcj5aUZF+dyIXQYBQ+WVAprJFQuhUYOChIaZOBn3xjW67sIFZaqELAJBgDtyG9Ofcn+uifLYy3EGM4gjBmJ+v6j66F35qben5zODaiEFQzFrguTkQZPYnv76MNxHnVVMKSiPOi2qjKzZPI5GS4eImSTHY49oSS61A4aki1GVWDsCwWRcXFpVWBmPYj1GdTbivbbTBUqEQhmiTJIOJGYg8d9aMUh0LU4qTeHIhgQAQIZewjvydRrgLEcCpBXjRVaY8olvTJhrswPSGaTJIBNzE84zjYpnKMTEcHifaCfbWmz2KLbSpBVwzwqlQAIzF7SSWHca2BFO4swJVSLYtkiPdj7apxk2VjJS/2ygYUnyWYKsB8GYglZCmY+KBk/PU60mBFl7ESRIZuZNojkKO3IAGdDp1jBtIKifVcffj2iDGpN5QLo4vWCreoKTyOxNTHyP+2hgWBEc8FIKX7fa0hUZafmoGcvBECZBJQPSJI44JHAxGoTtGQqtAs/mbgVHLJJj4vyKoHqVRmMHTTqG0dj5iOitTBK3qSpn4roYEAAAzPP8AHGw2zUw3mWMWNwIBCgwMBSxxgY7zpnSf9TPdyPFCRohxuZb1A/GA1qMQMSDFrHPpz3BxzrKbpyXFI1JuudbOxkK5miSAwQfLB7g6Z9b2pZZoMGqFYIZWKyLTLqlrXfEIHsJmNB0ahouFZiDUwQFEAgYDLaWUkFiMjj30IwxMX3cPBSSeftD0aDEoahNMh5KIQVHIyWpBsqT7DMY50XWqCmahuaFypZu5AY5gAksTyZ+eBBC0qreY4enYvKmm2QoDfGKoiZibTGs1gC7m8JYFayPiBDDBJuBkH34GM6rFJnn271O5L12w9qd1zwCnPqYkxAmR6uT79sabjZJVPmRRW1b6jORbAMqCbOVIZs241O1NFL1PPamS4YH8MAGwLguhwVXMnuflpfTNNFFQb1UR1Ute1KSsYKufhMk/CIz2jTmOvM+6EjmybdN2hNJVqOXNtpaIN0Am0KSLcEDvEd9JjtahyLFnNvmHHy47aL6htkqyz1Vb1LJBE+qFwymQDdn9dH/dnHC0Y7SM/qdAamG+/uyVgaJT091qV5WqjmnTa8eZUeLioEq6QGkMJDSAfnqbdbOqUf8AENN3YH0KZWFAi4nORkx3I1Jv9ywZcgqzKmWkJgv3UzcsCMCY1AAtK6oyUyFUkW/ETzgWARiO+ePfVySQR++bqRot9i9MqiJW8y0ewzbAJJDQJJ9u+tdvvQahup1KKiSGqwoYnHp9RkZJ7dtTUkW+ofJAcsCWC0/lyxIYnHGYxphsgFDKQArkyCcHtMcQYzHt9dC6JPfwV3hD2JKFiGUH4u6QCwIgk/F8jN+sNvEhoYCfSpOJY8SjZJGMfp76D6bR8o1i1Wq4qFW9dS4qBfhSZgZmI/KM6YVatij1elYc5iIM5k44idR5AIAMqAb1lt8DZ6hJUFoiQcdsRye2hdtTUFrqkj6AcR3k/wAdCLTqpTFNKa1LVIm4D3t5E/8ArTld+XenVekaaAFbCQTeTAmBbOG9IZpJWMjVObAkG3hPdZSTlCB6duUqA03ZCxqMsI4mATAgEyYAB/7u2NH0NqtMFqajt6VIB57gR8zx76ErQDVqE2IuQIhbQBMNNuGmVA5HOdVjqHjdKdyUW84qT+J+QZMKAAL4OJEAiDLHk2UX1XRTFvRC6o1glxVn6glWKXlhHtlSHuUCYI9Sh5yOIz/DQ+26lYqK1SkkSJL4BJzgW8cZ9s65P1fqlar+JVrMWBiLogGYIUQB+g0ubckcSRM/Kff2mMe+ukz8V1QHH0+1ldtgmwXZqvXdrKht1TkKQT5qwZjmJz7Anu2jvNpsgqpVUg8FWBUmTAwfbXErVBfBa6LW4PvIWTgx+kal2++se8CGUArhSARAEqQQfoe+o78S05OKobady7OGIWmCbpIEqD3H+o9wP31mtRUszW0yxEVGEq0RIugAMIM5Y8/PXO+meKNxSSiPMWveMq/KrdCoriGB9N0CYlcatmx6lR3q1Pu+5qUKoDXpKEAD0hyKiFnAUKMMM8kcjHU2J9KSct9/hPbXa/j4Jxv9/TC4SqQeURmz9EFX1CBntrTp++WtRptSQpDwQ4ggo1rTBMswBBk8nQNPbMRRvrVQQxb0UlEiDFoAYjBgySRPAwRIu1oIajU6UsJJMtNx9RxUfBk3TA50h2ECDn3ZfCaBeyN3dWrSDOHpyAWVbGE8Ej+8lmjGI+LRjo9ZiC8ggE8/THrkYHf56h3VIFgIQLHPMif8Mdvr+b661ok0KVLzEDi5EUfEfUwVWypyMTGdJBxARn4IiIuhqW2dH828NTZQqIabCwkYghyDPtEy0TA1Hvt1TpsyVd1RVhDqp+LsYCliWJbiPpGpqMepQEuuMkAHmGmIXOYPHGtvD/VAESstOmpK+uBbb8m7ggiM/PTSbYiMuA4KjOiV0TVr7aWC0xUuvupsbSpW0f3w5UTOYjjTjaAGmjRTF9yhQJVYkG2D8vlgagq7kLSfcEoQpqkkMZM3c+nOMzdrajWFlOoy2kUwxDflkBuYEEQAdVUJOQtPPwo0ea3ptMFQvqnI/wAQiRAESDIPzGoqPUqjKrQ2QDlj3+WozRZSJWmbblaTi1iGLAWHPuCBJZjPvq3hsScUh8riP4BcfTVBrNTz5opKV7LxFt7FC1UWrAJUi1Szc3BhaQO5OYX30631C5aSowhKiNdbIBQgiAGEL2xMfqNcrborm0WsAwDF1WVAzz3kZJAzHbA1YPC+8NJzta1QmjUkJEFQAIhWJuDNj0lRyDgnXVrbHgGKmcr3+FiZWJMOCt6ECGaws5FSoCStgCqICycgDuRktnXunu6kBryWTh7CAVgE3An4iRzPB1IgdXeRK49oXn4p9yRwDwcQCdRVSbyDNqKbipHJgjKtfwJjHIPtrlkzI38/S2AQsdPZoIqAqxdjcIKZLEBY9fGJKgc9tT7yi7gObRaSxUmcAEeggHP1g541hdqAafqqASTHqccHt6jGQJnE6x5lMPVBINzGxaYqn0somaayJuuOBxn56vtEuaPdVlElRbjahpXy6ZZSfUwAJMA/FaxAjHbIP11rS3FGjSeq4VKZT8Q5ME/lDD4pMDAEt7iDobebunt6PmgE0mUkEs7G6MAXszZ4nheIGTqg9Z6rW3rFVWKQCyo/LBi9j3JJ/kPnrTs2zPrWybv+EqtVDOPN0d1jr9Xf1aaBitKmQFVowFHxNaIJj8q4EDjnS/p3R1O23G5MqUK2DDBgxCiSBnmMRBB9sN02dKg9KgyW/htULX5BqAATjmA3bvAkRI/TaBbZrt1ktuGvYrBhUMgkEi0EugwZ79iD3WNaxoa0QFziSTJQdTZhKlCnIRiqvFqwWE/E5Mg5j2MiTjWm96XbXr0aIylrjzCOQqsy+q1YDE8jIHcac7je0QuUQU0CpajUS59RmoJY1BxFsiAcxgE/bbCuibzfbg/jVR5aqB3qiPhJlVRMgMBICgHM6sEqik/UOmVaqUa9jBGJmoEIEOAy4gQslvUFgSecSL0vohL1hWtUqhax6gWZmJeVAVYktxlR30x3dRam0pUqRCCiXOSJNRrUAEmbApZi3EkAExiDpg/FQMZWrQsvJkhifa6SO0kdwMHUyCmZUPSehea9NMKGoM4KkzKlfU0kgmGIgW9uO6Y7R6dtVVKiTBGYYSCP4dxnHbV16duDRVKLCn51Om6OASTVpsrWqs//AJbkX0jEHMQRpL164i0kvC+fSckMGSofzyCSRDLzzz3GrBJsoQFZug+MQ9IUdw6CrUlUYG3AjLgABHaTB4Np44L3p6TVPmNPmgFAAATAgll5AKgMCI7jnB5Juun3IKyKTcATT7mZBKDBZQw5UG2QDHJeeGvGu4RkQUkrEvdgMajNkSWkkkKSASDAxjXM2j8eCCaWun6WqntJFnK+dR29hVQK5tIEeaX9LY9V7GRkEgZjMYI1ttNtUfb7hAophiyq1xI9S8nAzJJI/jrG33S7qnUqq7M8BSiBRFRThTzLHKF77TgiI0ZtKbofxtsaUgFJamWUgtk2klfy5WTjtGuY7E0Qcwec1rDgclLTWQLqaggqYUkgEEGASo4I5j56iqdYYMqqgJeY/FK5UZM+WT+2dSrspCuUph3AnPeC2WsknntrFJCSDZ8OMlJ7iR6j/GDHbWYRJMTzxTCgKW1qNkpTdUUUxxcTHwsG4HqAHyPA41DuqaJXWm1FQaqkqYTDJF0ypAlSIIu4PHOid85CHygFPmAuSAcA8gXi5pCKIbGPbWgQKjPWdXdCTfERcFJi52tlYn1cHsNPDtT5X5zQwo9q11jMUANOPUZkuacSCscyOTloHOklTw3vapNVKlJUqG9VNOlIVsgGUmQDGdN6FJGvBp1qY9Nh8ypmSwkWPFvERIFuY05orUpqtNXqBUAVQRMAYGSpJx3J0wVTRNs+8f1C8B+fv/FR91tfu+6pEuzqaDB7IuemcSiTJUhhxMWGSY1W9zVWq1Py2YPBBtMFZEEkQIwDPy9zp7UrW/g1tv5m3BBFTbN/dqSIZS63pGBGBA7xobxNuX8ukrmlWYEvt9wuS9IA4ZhDYMC098/X0IF1zZXuh+Iqm3qCjVa7bhTNRmMiJ9SMxkHhfLE4GMknV/OyplWAphUqLAKsQSCB6lCmcLABMxxAga5TV3qNSYMqvFrAFSYM/wCRlgETJPsI+d28Kb2maFGPLaoEUG1PXjtNpcraSuJBOZxrm7dQgdK2x1j0K00HycJViFVySoZDgwCpUiDHMMCO/C/rzoSp1FadGvuIqlqFPyyp+B7YYQYlcsBJiSeDAAO21FbmdQVLEzcasEgkE+UxtEnGFAPznPOPGPWqlStXoIptpqVqGSJhlJchWAYDAAIIFzH5jDstAVqmAZa6J9apgbPklQNfc1PPZGrI7sAqEqs5No5sHckjOZMydW7a0KG0VqlOlNZSltO8k3kJy5n4XLH09h+y/pewenTVEY3pTLWYplw5uP4oZ4KMMMIMAiRdhdvGCvNYCvX4RVeVGTm45lviLtHJxPqHocIyGS5s6nNBdZfLS/mVKhuqvnPssTCgCAM8RgcB14S8K1eqG6pUKbekbSZuZmOfSGJEgQCxwAFABjCXpOx+9bqltg5/FqC9wDFsgmwWzCpJk4x7a7j1OylRXb7d1o+i2mypJRP8QJIFxFxk9yW+oV6uAQrpsxFVLq/2OAvSXa1/LpR+K1SXa4fCVCgAzn04iJnI1VPFn2fbraMfKpVK1GZR6Ikz/nRRKGO8EYGcxpzQ6TuduRuNnva9esGYhWuKMsx8Rcq5EyREEyAQQNWXZfaU/pG62FdaloJagAywDlhLAxMSJMY0DapzBkeSs0zqIXHqfiCoAyVAGJgNcvqNrFgC4IcQ0cEGBHvJfSOh77c2U6W3qsjsIqFCFBMmfMIhVIBJI9u+u7dco0a+0qVDSW56JceZSAcEQyhiRMhiJE6T7r7WNmjPTqLuQ6wLTTALH2UM4P7wM6MVi7shVgjMqr1/sp3jUUo/faRCgiwq0KebVcAkrJJyBHtqs+J/DG82gvqLSenTYxUo5sngEMoIEnm2JAzgavNDxx1Le1qi7Tb0aNENaGrgl494uAJI7AECQCe+nXShuXDbfe0VqJUpn1CACvBVlDMFOfyk++NB0zmGHEIhTxCQuTeGvEFShTe78Sh6vMo8GG5NMwVVDOSMSvw9yR4g2dI7anuKDlfMPrAuDNTOPxB8FwYFYBzLds6H6n0ltluK1FSWagfMRiJupHIBHtBzjmdT0av3UeYVL7PcShUZZGgEiDiYmPcT+uixMhBpdb+EvFLbSn5NWk7IagYMHtsWPVbBMwRIAImT3Or9td7T3AWuWeoAtgq3MMEjAC25mJlZBHJidc56ltFuq09vuKNZT6ig9IQn/DHpeMG4THHOrN9m1ZHobig98o1pK3m6ZyGVZXMxEEADvrl/kNnaGGq3PVadnqdbCU56Tu2spUKjlqyAlixPCs9ObveViB257aIG4Bc4YeoLKmJN1skB4InuRMDjGh12iLVJVHuK2+ouYJe4i+o3ckyQTJOc6aNs6aUlWpTcPIyFLEEOCSxUsJ5bPJJme/KqYcVtf6VtBgXSPqJqEIqwYhmvaF9JBU3CmxPqExIwMiNF9MQilTZnfzH9dVCADcoCyoSmriCFA+RHfXuoeURXe42+TAtDYZTUu9I9UwQMjU9RWQmqagNiwfTaDdk3XO3FkjI76su6mH457vJXF5XtxHpYVHy6glsRYzOQZE24ZZIB9R9gdH/2w3Zljt+JoCnv8rDIbGYkDnhh2OMtnU56undv4j/fSy3FYqQqV4k8EjaUxvdkWHleqorNPpnsCue5IJ4jGdVWqtN43NFWXg1qY/KTMspn4Tz8j2g66V4S3zUHO0ZqzgglfNUq628q0yIKkQV9m+eudb2iu26huEKgqHYEHI8uoM8xwCMngidenpPJkFct7cNwjae4B2yotRlVHOAYLLgr5iwAQpMAmfi45OiPCJB3dSlTIVQpIYAEkgjJMzOYE9uAJ1IaEbZabUQtRarLTYBPWqySWIgYAJz2tgmdLej1/I3VO1iFrkIwgnN0cwO5Hv3xoK4LqTgNyOmQHAldC2CsbqfmXQ7GTTZAuSxFwLArzwPbvqj9ctTdisk1Erm30EMrKVscEcgwZjEfpq+Wix3vUBWgtOARaeSeR7Tqm+Pum1au624LRRf8MVLMByTIJAz254+WdcvYHjpuM85LTtI/z4LHUtvuqQC7dg9JRdTRyt9NQBix4DqGBEeqYE95R/eKiGuajk1ognuowCBaIUQYHA9vmzo7fb0h5e4V9u9OYNN2UVFB5hgRLfIyM4xqPqe9op+AaVRFYKahVTcpHwtTZ2F5Zgt1Rwo9RtB5PcG6Fz1cPsU2Zetutw8t5aimjHlSZLBVIgekAY4GONM/FzeXXTbQ1WtXZYtuAcT8LMPhUyAzKDAKj6LfsK3QCbpZ9c0miIFuVme5mZ/866fWEsWKiCI4mRm4FYzP9RrFXIxnEnUpAsuM+MevdWp1QjOKFrBFo7YfAD8IMrmcD4o4gatHQdrUfb0/vZpslVWpI4UoyOGKqKgyrK4Xn0wxjNwOrD1Pp0i9TRrqgNnnreyfSqnqaPnJ+p1A/SK24ZX3ZWnQoWlaSYU2mRgOYiBzx2jOhe8OEQETQW6orp+9b7mHcNfTpMrnvcgYQWiJgDJHcTqodJ2h/DY0vNNWpZQplgoqOFLNe/xLTQCZAMmBxq1mvdt9y6gEGo5gAwRafYycdxpN4Q2xrU19Rp1KQcIfQQEqMC49atkkD1cxg4jSqbpuUxwgQqrW8ebtKyUTs9gDLLaKR9IBIZbi+Dg5j2+mrZ4e8TUGK02pttXIASlWJyCYJo1WPrUsIge3y0b1HpakvWeilyhiSalmO9y+WQZIE2W3GMcHTLpu1cBtzUVacoKapBFlMRAt7cCE57zm0MqOa8ZIGgtOao32qUvJ3WyqiFa2pTM5X02sgP1JI/2ydVfw/t0rJV2tSCjObBIVhAuDLhoGBI9idWr7ZHU7aiwII86eYkBHgjv3B/UaqKUHQK6IXqK9MMsuHwJK00txNyk+kzIt4M66RmmEpwhxUO32+1fzkq/9NWUtcLiVNNBMAkyWIkYlmwRzGrF4RFBN277d42/3VWq/5Kl0ww7QoJPtB0o3nX6NT46NOtVIIF1GCCeVLNHwtMn1cj66P+z/AGgDbkgN5Y8tReIPmAS0LJiCfcn4eDpO2kCg6UVATUACtm5pqHdkdj6gQVviTa0gSVxMTxjOt95vwQw8xSyoQnBAYiYxgtCq1vPEc6zQEqS1wBKxIHKtIKkqeWEHJwB8jqEXeZVF9UratrQMklgVUWCYhSefi1wCN+n13LpBC7jZXiqPxF80QoC4uIK8FDE+mcDie5Oi6yEHIUlbV+UwWJBIyCCuP8p51H0ulUPIqjNouNPnkwECsCBnPIxPA1ulBmWnUZmeCQykUoYhWpsSCt2Gnlu2Bxq36ycufhUDdb76saj0lUOCwdpImAAuCxBAJknmfTx30l3HQ65ZiN3uACSQBUAET2HYadMKRVrqJkVUNNiqGz4ACsMxUXTwONbBfr/z9NRtXogMKrDimUi6WlZd3S2NWsa7U1Vw5LBqNQgO6XC65bIEt3aMTqteLNuD1LcBiFD+YgJPuCF5JJGIgDXSeleFqO0KMGZ6xOXJiZAugdxPuSRjSrZ7KnWPUrkV728sPHqtJqFoLFiBxnHbiBrvNqgHEFhwEiFWK6U0pqWbzdw1IU0prlKIgAkd2do+L3wJtGofCPTGq7lK7OoG3AKUwBe110E82iTOZPGO+kNPctFN2UA2rJutZ14loEjHwt/PTDp9f/qNu1EuKmbwqliKc8G0gsDkQRgx8tHXa403AG8ZoacYhKvG6rU3rLXYUpMKlVgjCLThWJDAz8u5+ug97SSuHoVDfRMXMmXUmSsAKVCgji6YgfVlRBZibiJ55BjHIMMvB+uNFAwVpi66AVZgOSuc8gmDIxrgNfhNhl6d66JaDZc46B1TcVLtslQP5bA0qrR6AptMqQS0rwMEe+NFdMpmp1CrtHrGp95SpReoUhfMHqFoLG4K6Wg4iTAxmPxB0OrQd6yVXWm7wSLlKGcSVGFU4ECTgAE8jLUopSoVVqt51OqwptmalrLkKVEAyMHkEgmQdejY8VGYmFcpzSx0OVo8F9KfYdQShVqBk3FJrSAQPMQgsoz2A5xMjjXUt5XCISDgD0gew595x/Qa5D1TxmK9XZVGpPTalWDPJBSGKg2sMnF2DHbnXVqcOwuAKqMfWZ94j/adY6wdALs1op4Ztkpui/C5bBme2M5/prTqu5IUhZ4MQO3v+h/hqXqNUR6R6o4HYGJg+/6++lu5r1QrWW3spQM49IMiJiIiZMZz8tZwYGBN1xFMdhQTyFIKhXi4iPigzntqu9CWnQrAZBsOB7HiVP5eM+4GdRv4tA2jpUQh6ZVR5TGqrn4VshQTccCVAnvGdJfD+zq1d624rhqM3IKb2lnUqcyDaMxCgHg+2mhhA4IJ36rp9iMolQ1p4bORmcjHvOkW6darzN0RHA/eBJGSeTE6IUVFU0uWABHa4E+/y1HU2lhWWF7E4EwfYDGMkR759tKeHONkdMNbcqkfaP0CvuhtaVEqbjVeSYggLInIPMDj5nSXxVXaj1KolEKLadEimQAXsQKFDkSptJiJyBOm+969TXfpuK7KtFNsxpm6TULspYqsXTGIg5U55Ao3Uuoneb2tuTVFBiwNMt+VVICfDMkAAkrPJgGY1voh1gcgPdZqhGepKabjxRugtKitNhVIsWWm9mPdYAxNslpOCY41Y+h9JahtaaLuKLq4v8xVJCubCFi8XLaGNxswkDtqq9FWvuqu2rOrNSoE+ZVOUPqLAEMAJyBgGME8TroiUy6lsAAhYAzcBdMREQVGc4/bD+RrBsMHE8+qfszCesptpRppSp0mqCLbmYFAQ3JwF4Pq5k4ye+lddgpHqepzYqx62hmgELEmCcnAGi/IAyXyz+r0kk2wCAAZmB7GD27a1eqFeAXIJBpll/OA5NoCBsDswz2nXLbmXc+3IWrKym6TUdKdPzWLvCuSAoElc244mRnsBoWmfwgqvUBLM7AAH1uWZxdYVIvYwBrVN4EClqVZitNZApVMtAtUekBp9X07xOZF3CCmtwqySVgo82gsBcoQkEgLj3b56ha+5jM/tWC1A7unWNJqa+ZfaQrMUU3R6WNpHBg/CPppyu4ogQGokDEmtk/WWn99QoaheQlTBMlqbALyQSCoMQI786PpLUVQopvCgAYHbHvqnEkQRHopwKL33UFRBUeCVRjaDPAnn5nvjjXKNt1Eua9J6qBDYAHfCsx/EY05CuQD3DD5QTHRvGTlNswLr62FNfTEDlozzaGzjke2uM0thUdWrimSjsxDxgcgDGOTnHbHfXo6DbXXOqHcnXWnoO9asqhBb6XFvqYcRTMCTiRAj6CC78E7UDZs6oRUqkh3LG4i6ABAOBJxgkgmeIQdN8NPWKO9Wl5ZmAt8gKRNobgmOTMSTBiNdB2lFAAKVOymnpF5IJN2QpILEAyb5Iuxn1Fcm3VhhwNM3v8ApNoUzOIhEVq7WeUKZi5Tc0EEEiZUZEDuR7c51Budsq2ioq2uSB6cXAyPURAP/Bre29uBk8T/AA+H5D3/AKaiob+j5gQV6bPxbcsiAScXSYj21xmyMh5LaVurlUXy6fmPEg+oq3cC8AgCIE6rnXOgGqadWiqbfcFsqDbMyIIWYZU7rj4u2dWmpSVFBLCAfTJWDgjniD7cx31Eu8SypWkQpgsoJyOVuE5jt2Jk6dRrPYZbv5CB7GuEFc5/sCp933F9NDTS78amVMNTOY9QNvKmAJ5g86vfhHxQX29NKjg1SyqD+ZvnA/LHcwBo8UqSL5SJNB1eAst6ifVDMcSG7nEQIkDVE8OXUNy9Aj10VNq4hpmGeoB6UCmTBliQBOutRr9OHB2mXDnNY30+jghdeSoGAgzBIxifae4+n+2ub9X8a1a7Ou1anSpB/Lbc1WU5gkmmCeIEg5nn0606z4or+Q1Cm1tZzYIEFVaSz/KQIBiczzGrJ4X6Ft6ezqUSi3GG8wooaQB3MwZBxxmNGAGDFElS7nAHJUBOhUfwqn9oNVqiqpdUBEUyRfa0n8QKJ/SMxpz1OrW25NbZ7hq+2mXFUAkfmyWhhyRwOO+pN74l6TVHl1dqb0Fk+WVa5cCalN5nkzPz0f4L2lEg7laKoHUIqxiB3YnJZjJn2Pz0Re/NwPkjw04OH3+Ft4V8efeAt4C1KZkIZgKZBCkmSsWyORqxHflKYqloCSzRCiPqxCj/ALjidU7xJ4apbSrS3NAhKFSrbVAE+WWIIKH/AAXLaR2DQOcF9b6udvTabfNpIaihmBg8LFIm26c3OJABCAkki3UwXDDkUoP6pnNUfr+7V/vRL0rmenTppRJNNUBNSEJAwDAJjLEnvoTpnRq27dKdGnAAt8w4XuYdpIkAkwBdHAxq7bPpBG2pivTSpcTUcGCVaoZbDzJAiYaSREHnVh3CU4YJFFQosKqAQ0k+hFxj0njOZEc56v5HD1WDxRN2WbuKD6VRNCj91tYeWjqGdWtfJBcXAgS1xsMY9xDEnb9LNNKifhuSzOHcSQ5XggDi7JhhMnjWKlQXlqlJ2F7WiAeUEHJGLZQwQO2gtrskU3UaZpmoVuKt6mAILBm8whpW4D1HnXMJMkzn7+a2AWhP6YanUMC4NzJIIjiBB+f00s3IL2u7GnAV0FNhzBPqvpc9oyI/gcgUh1akGImCLDbKiCPVjIP7frqB6kAEAHHBHExHAP0Pb56ztOE96ZEoPaLu7Q9byVLMGtySqx8LKAAWgGWDGCRjGjkE1JlVQiTzIYQMsSABg4tme+gum7hGopVqXIvDCGLCDaYUC4nvAH786xR3e2qM1XbVHdEVQyv5iyZN1iuqrcVuPyITgE6c9jnFxwxwFuCAOAgSjqXU6jKGAYmojFgEJAIAMcTm5+ObTqWpu6kmAkTj8CqcfXzND7jctTVnJAp0wz5y0AOW9QwBBwIY4+LtqTYvunp03/6drkU3LuIBkAyAdsSAeYJOg6MRIiFROhVc8TUn31V1ovTC01sFScG74rfzEsRaOBCnPBKlul7t/LoGku22qAKz+YpWBgsTIJJObe7Ht2a7Pq1Kj6bHFKB62tw8ZBgn0zx7TwedE7ffVLLalOqlK62rDgoQxDXiswBVCctcQABA5jXZ6aqHEACNOZzWZ1NuuaN6f01ECoqoXpovrZLiw9WQJlWJElp/fthduIUgKBaSqpgTcTdEWkmV5Bg/XRIqU1qpSQGxklFxcpEfCVYmDPJgyRJzokbNECU5N6fDNzfh5ElveIEnuvHvyXucDc5/a0iEJR2nlkk1KriAwDAXD5fhquOIJAjMmBrXcbBaLVCtJaZADVLsHILFiwDE4ImTIjSbrXitNrUVaQNWqWBIB+GoI/ywTIwqjkZg40P03qG6rb1fvu3Kh0axSpMEEEEgyS3IubPsBpzdnqYS91hHCY3BAaoxADnxTem582jXWmCBa11wtt9UlCpkrDAgEQY4kDT2lksRHrBkWhviySRwxPtHED6Abmi6lTTQs10NTvAhWMFlnCgTknsWE9tMfuSbOkTUJW0Xq1MOQpJg01XkrJjIEhjhQAAh5Low+CKWtzSvf06i7bywFV1qM6hWl0R5YqfSVDep1AkwLcYjVL8ebqjWIq7cMjABKg9Q/COQjE/FHc/XntaN7Urbyg26B+67emrA1STc8HCYIk34hRgk+oyQUnhDp5G627PTlWYsC3qLhZkgHMAzPvB11dnpln+j7HcPlZHuDuo3ngivCHSfvFu4drqrw1qg2+VdAS4EQ/1kiDMRq774bcIt9MVQ72rRIDXMCYMSRAMc9iPppJ1DwTWo1LthWVNvUdXqUGNtsGT5bgSAciMHMTGgOoeNNq1N4HmsJS6PhBBlwcn5jBzBjGtB6zpbf4Q5CCrB4h6HtA19WlQEgXL5QLWgWjCi73AMfTVcXpu1SrftqbqWBJUlgpBIiAZjAx7DtoRWWrUoolOorByjEuDIClrgMcYW0Ac8an6j12mFBStSMfBTUEMOPy3FoJIPYfEdFDlVky323bdUnpQ4SRDAiCQQcLcCVn83sZicaruz6ZuPvFSkKibiltB5rUYsFSqoJIIUEtUQy3rLSRB5I1J0DqRq1RRpU7K7y1SszXeUv5bKc2+Z2BaYmRPa3eHdjTo9RoJTQKjUmkTJZvVJYn4m92OT76EuwnAdVZbiGLclzbmmaL7qncwZJcg9wpwRPxDiRLGJyBhp0/dhoKhTI7D9fbjH8dV/p3S32+8r7UXJRFSFCrjJ/DHmT6S6R2zESpjTJ94tIw7LFOYuZhcvFxkEMJYZ7YkDjXH2nZ8Jwi+7h9LZSq4mytaqhStNntA9KxaD6RibpmQMmBnUiQuCK8lgquiFgpaBBcAqDMkgjAPadbVA1NZ/DpJKgk1LRJYDNtOD7ZIz++od7sdyxqUaPllXtY3mLDK/DC5Hpkz+nyBove3kjJtZS1nCmfxB6QpqNIM3QJmBPr+JVjBk6xXpFRFoMgwGJgx+h9xz76zSpUlAVj5ZIxTpiCTEkwouBEckxnM6grMTYsMbWBM2ZEEEkgiZUzAkTiBBhcTdECjWQigilBHIgEAZJAC8DGPr27aCcENBb6LbJIOPhkkniCsfrrG52oS6olOnAAM2hYZTJIZVJiMH3E86kqMTfx61tySeLhxiR6vfsNWLXBV6Ifd75KLUxXWo4JKgGg0t8gtoBIH6m0nQSdHDgOeotSLC7yx5YCTm0AYAXiPlpxWqkmmQoY3ErCksJRxIMmME/l7x89KqnSajEtgyZ7d/+zTaT4FjB8/KyBzZzCCpbVvKFwPlVKh9QU5JJJyewJOBE8fLQ+06jW25NI1L1Yi+ZItkFgokQSsg/wCr9r/4OJr7KAifh1iAkG20gXCWuMwzd/bSnrnQ6RuXimSArQJRv0Hvz8gONdUw4dZY3mKhATXa06e1WruFVGeui3P2C9rR3XIMDk5zgAGs7tSe0/ikM1MVCfjHHwjKkFR/lJgnsKhR3VWl+DVTzKAwyFuckgqWgAyLgBAwDzOj971fbBFdDWqeVIVizXSxzJuFymFW1pwoJ5OsJ2Z7Tv5t99yY17c8lDvNwKG5XfVEaglQFCPS7BuFZ8gorCZUNwoJ5jRnivdLRajWDO7UqyRYEiHMPeB6oK4Ak5I1B1pdtVpVR51jmkXRZNgqwGDM0EBu0z+YznUFBn3fSxLKPSQSwJM0zPIICn0jsfppkdh7hH/J4HLepniAPerz1/qDbWgat1KHEBXLZb6L8fp5Aj6xnS/ofh7c7xqVfdVj5VMoVS0gVIAMhWC4IJFxk5YCNQeG/Djb9NnVqpZtqdFQnrDFiDxksYJmZjiB76sX2k+LG2O3/Dpy7yLsgII+IEd5wB/tBfs+zCkI13rNUqFxgKteO643m6TZ03gLVCwhBUMBDFhxcAT9AhGi6FJV6k9JCLaNFaagGMqBPp5wCRJ7k6D+zLpTPVeu8qbwvrBkNFzBgYloIGPcnU3Rtyq7nes9RAzVmuNw/K74yccDGm1uwUdGMXBXHbkDtiAAfl2meck6pvVPsyp1ahq7WqaDyRY2VMycMvqHJwZwNWXp++W66RB4A4P0E40y2m6+RuiO2P45/wDOs1GtBkJtWmVQNh9mVrE1t1aYJQU5/vYglqhAx7KAMcRpBt/Bm9QimWlDBtqMCBBIEG6cQDHBxzxrtbOCG9JGIxzxOJ+ulW32pUGRAJPqbuOZntj9NPdXdolsYNUq6D4ep7Xb2L29TOTl3P5nP1NoHYaD2cf2rswcEK8GfiFr8j2nTjq+/plfU4SnIhyeccRz7wP1+Wq/4ZBarV6hWLU6SBlDE9xAzmcKSODJJGlU5LpzTHQGHRZ+0rwqtVqm4FdqbCGguLHA/KMi1o9IjP76TeGOq/iNRrEeoALfOQRIXOIM4nLYkmBpp1KtV6vVWnSpxtaTBpqEgVSf8TBTaYDAKP8AFk5IGPEvh0m1iLYFqtEWEAkAxyuMf+tNrhtQYXJFGWqPf7ClW23llZpOFUCmwAUk4KyQphvrMcan2FN6aItP1U7YBqVHuCrAHpsbkjgQYiQe1RarU2hNIVAzOjAJBZDfgsySBcCsYznOMFr4e2NLbbQMlQtURb3KkmCYa0UzAtkAAwCxEzGNYKlA02QTIJt4rU2pjNgm60j5ZWmYSMOqgGRLE/4DIljiYDHXqbUla9GZwwjBqPJMAeoAqpyREgerOgd5sq43FOttlCljDrWJZQp5enJxjDAQW7gYkutSYVSazOVkeXGFuPqBd1N11wMAlViB6jxnc1sZ/tNBKxX3O1pA06rMMC4M1U4Y2qSbiAGzgc+3bUu723rC+TnJUuuMcxILSJHYCCIOhW2yV1qtMqTbUvBJZPTgEkECMoTIyWEhtRsatW0LUq1HAayobQoJwZKotM+0Ws2ONVgG8zrPPIV4j4KaszUwpIUFiMyR2Jzj9Oe/7QVOqVASBs2YAwGk5+cWHnRNKiad7XAl5LngTP8AixjjsAIj56ebR2amjBhDKCPSeCJ7Y0oua3SfNHdIPCnjajQovRZKrNcSGpquZ7ZZTyPmcxrffeIb6NRqm0qUhcLXqLA5wApEnAAMd2xpl1ltjsrqtajTRiZV1pIXJyRCjIK/4oAyM51XtjuqvVOpWbgX7akt6UaZPl1DaHQ1G4N/PqgYgd7vQtaDpZclz7k6pB0jrtGrul88Vnps4poAQihSYZqpEvAGYHsScjVqXr/QWWpTG2ZcH1FGwYwbi13Pyn5aZ9a8HLXKbjfmjsttSWwUaNSABBi+taig+oi1QQRjQe8o9Nq7Le0Njt1u27UzUVlZWdUYORe34kOoZQ3MkmO5fDQlFxOastHoPStwKXlrRcESjI+WCgAnn1RgEHiPlqgbjpq9KqVKVYX0fNXyKvlzN9zBCYkstpmJwRxhdNfEdTY7+v0ahT9LN6lCRFOggJNIqGFpJQrjItPPGtvtR8RbotW2tPZJUQeWy1LizBoDBrFggg/8idKexrhhcc/BHTc4GQivDvXBsX8l6Y+6kE0SpFyGC7JaWyG5B59xgnQidI3PUKj7pnp+WxtVHUg2qcLgGFH19RkxnSPdbp9w9NNsiOlJEquKk2FjimpMXE8tjkDnTbw/4crVNvT3G33DCr8NfbsWS1hhhAYgrgxOCOD20mk5xZDjf18U6o1odI+l6n4b6pTkUH8oKSSWq+lpMyuCDJJ5APvzpdvfCnU/MLNQvNWZZGQgn3x8IPMwBnsTGrLW8S9RoVjQq0VcBSwJW29QJ9LgkfwJxnRvRvtA29RR5rCi8KWZQSskiRNpzEE8j5406d6UZGSoFPpu6o5ejWS4kZU4j03YEASDo5+tV9ubWrszYhmnI/0zzgczx9ddb23VEqBmpVFdQYkHv34+eiajI4HmopjOQGH6SNBDHZohWeFzL/8A1tZBUUsl4II82my2oVDSVpkzhljP5v0AVbxfWqJa1oJBuJDYYTFqloA45BxrrlOnTwRTTGQQq4+mNZXbJN1iX49Von94mJ1YpNVdOdy4DT3V97bhnaxZUXDDNHwyIA7/AA5j56K3/Uq1VKQqYoYVUUQuOwAwWxPcj6a7iuzpBxUFJA5LG60TLRMtE9tSmmFhQi2jhRAj6DA1eGMlRrTmFzLo/j2jtz93p7JkorMEOGZjANzkgCYHEmIAHEaZ7nx1tqtq+TUDkqvAMXfSZESY74/S6nZ05zSQyxk2Lzk5xrA2lJseWhxj0D5jAj2/nqiJQhwBmFxjf7yhWqMBUlA4Cgo+F4BQjIacwVz35J1B1DZu1cmkhEg2WqQTAmTTmWDH25gRrsb9EpFldKaI4wGVFBjntGk3W/Dys7s0hjBvBJE5AJBHeII+Q0JBbwTm1A4qp0uuKZSuJSQLgIOCBEKcEEcrHw4GJLJiSjqYZCTPc4kEEDmOJAnkH3KrrPRyru9bLPCL8RnHIHyECTHYZ40qV6m3rOKbB1BAdOQWwIIjDSQP07jWCpsjTenZam1dCrCtSo4FWtSJU5UAFnUyCLkAlnMKxsm0wIMTrPWt8KlOiyP5FSoQoe1SSMmFUnkwCt2QGJI50GvV3q1k8pACBNW4j0r/AIf9U/m4FrSO2h+jbUL51aoAowKauDelMqCRAwFYyQqgE5kD4Rm6PDdwgjT65lMmcipOn7gMa20ZwatNZV2Ie4cqzIT8akqTiOIgG0F0qtVQFDqQABLUzJjuYMT9MaMTZKUVCAqSCgQwQxOII+GZIwc3R8jW9z4g2quymtSJDEE+TtMwf8yT++dWxnSk4B6TzO5U5+DP3TjYfZws1d71ncqw5KK7LTpgcS8jAGAqgD5nUVHxy1Wp9y6Js1UE4qlAqL7t5YEAf5nzn4dD/abtUTqm3qb1qtXp7pc1MVGhaiqwJRL8cKxtjk9zk77NejUPv2932xUjain5e3uu9TsFLEX5tDLGff5a9HFrrjqLf/Z7u6wWtv2++1w2USv5ailH5ZpAXyO1o+elvSdoen9USr9yrbTa108mKrBgHIGWcuRFwgAng49tPfBnV/7N29fadRrf9UjNUVGqXl0KKVWmQScsG9OMnjSql4irbzo+9rb+0oW8qkAgBFQQQRByVJEEgfCR31RnIqwtPs56I9DrdehWIvo0qhBycOykFSQIkOZjGWjvrHV/Ce53W83Xkbhno+aWqUnczF2RTJkFTnErgRnGrr4C6jT3qU9+6L96Sm9CowwbQwPExBIDCeJaO+ivAdIAVnBJJeJJlvTnP1u0l7pKY2wJXOF6FUbcLV6YtNVVagqBqhCXA/D5ckgz7AD2I51Zvst25bz93VrFqrWXqphFUA4iBcy+8R2BPJ18J2UOpbqiVI81mIYiJKktEDvF/f8ALqfwhvdvQ39fZgAVWbI9ROAWGYti0/KZ0prYG+NdYTXvkcwr1vd0EUXC7mBz2+eP/eqT1fwnRc4p5bFyCGuiMwIYxHIPb21fQouXEwSBjjGpCoAAAAA9v5aYWk3lJa8NGS4+3hCpQvFCtLyDFzI2BMXr7k+4H0zoar4r39GrLggLIIZSQCRKgs2TAjIiYnvrrVfYI7XMMjJIMT9f01Xt34eqjctVRVqI0n4obJ9K2kBSqiM3flGNDB1umYmk7kD4d8feclr0hcslirXKwkiRiZJDY/y/PVl2XW6TPF0MQTB7f8AnSnqPS/Vc9ELgCYUfOJXByT++lPXOkU6xf0lWZYJbIkkEgCBHpkD2nS8RBR9G0iyvq7gew5x+vtrZ3ycRA/5xqi7OrVoJTF5Kq0G0E2iSRiJIHvGIPbUmz8Wl1datoIPPB5zj3H/M6sVLIDR3K+Nj9599a0oiROlfSeqpUGamG+Et6Z94nn/zopHMC0yCQQfcftzpodNwklpFiiHJAZhH7e2h9yQoJxkgERMz7/pr33jIgNJYAxkYzwPeInWx3IYkQJBjP/r/AJGh7QzV9kpHutjDl2WUgMZyQ5JgfQf11TN9000vMqKQaVSbrl+EMfgcGeSRmPljE9A6irvSdQssWOA3Iu4mR+WP10jTprUkdKy303NoDEMLT2YREGec8e8DSXCDZaabrXXNtwPKqX07QrMMzFpjg54OYPzK/I3DoW5G7DEwHTDAHDXLyf8AITMiMWkziGg6t0kUAoUzSySXgwJkJkeqBEE5PfidV6hXagSECKjAlHgyRmFk4MRlffMxGl1qXSttnoU5jsJtklfi/qboRtUqOkk+aitAv/MTaJlpkibJMx+Yq6fhKQCKO9IIBBFJYI+R9tbdQr195VJpKTVRCC/pBNkllA7EEwBJY494Dvp/hXqppUym8tQopVRWbCwIER2GtbXtosAJAOqQ4F7iQJCe/bHRXc0On78SKbAKxAm1KgDg+5IhsDnR39sN0ro23agiXNWKKzZV1DObyA0+sLOOL8an6fsKW56duOlU91Sr1qJayUcAWviVYcBpW5ZHH00i6L4q6o1Klt9ttFr0aSCk7NSL3WGGPxLb6SvpIn6mdPgkAHRZk7r9JlV8QtU/6hNt54pLHlYpwqzN2AcmcniBjU/iLxEpodI3FZEVKtanuHF0ABULAS2Cbipz7dudKNx9p1U+punD7oxKA1AQWtImEgrgxIkgHEzrFbbP1YJvN2Bt9jQuIpBz6ltHrBgBVAj1Rn1Ac6q+blFbPCFbbeVv99tVKUqr3KLSsFaaybDgEuSccyNY8Db4tUq3MzMQACfYTzjnPvr1TptPZdNajSYLSZz/AHhJwzzzGfqe2pfBrKA0hWKmEZY4MT6gciYjSKjusE1o6hVH3268jrNRnu/vjIYDCtGVycQZ7c6svXNkF6jTrhTxTYweYPJxPaOe3fS37Udnfu6TUqTM/lywRSSYmLoB7CJ9vpqzeONwPL21RPUPVwCAQQCIPb5Y1H5GFGXcJVvoLyY5gzrY8yAM86D6PWmhQJBk01k/OPYmeZ0WoP8Az20xpskGxWUT2MfOP6aFLmDIKkwJTPf4sr7diDwedE3jIwe2oSsMAMapysKRqns2eBI5/aPr+mo3W45HfMjsJj+MHUg4zkGT/wAP663Iz/XUIlSYS89IpEYFpOZU4+oHH/vSjfeHLpBRHuMFgADH15BH66sa1IE/p+sxxrwf+mhLWlG2o4Kgnwkb2N1W0SLSA0DtBEdxOB/voanstzR9IqOFGQtzID+5A+uddIatb2PIAiTyQO3zP6a8acgqwBBPBGND0e4o+n3hc8pb7e0atwmqkf68mLsjOOeRgHTXYeKvhSqoksQYEQSZ4JMzI9uTqx7rp6EOwuUnJKkzjOB+nA0DU8Mocu4b5lBOfnOqLHjJFjpuzULdeoAsocZYDAJzA/MMcRwdT098juVV7yR8MSscZgGAeM++t6nQ6Z9ZRGKse3xYtlhgEx7g8axR6PSpFnSmiszD1e/BALcgAgfSNTC7VDiZokXiOlSFOpTMrTS0nvknAznmD+ozqhLvmdVo1AzWqIpoY4gyg4BJ4J54JxjqXWNgh8wVVFkK7R3gGSYM4AAE+2uPeCB525q13a1VGAcmWJtBJwCFB+fHbQO6rHOOifTMkAK0bna06ys9GpUSsKRU0wArAYgOrD0FioFyW3SzAnJ0Nt93051V22vqYBmnbljJEmWOSZ7nnUHVN8KjfdkkhnteoAks0gKFgCArXA8kkntjW9Xw9WuMCgRJyRUE/OBIH0k6wEANGNxHjfn2W5tNmbvZb+FN7tdv1ypR29OoKdUFfNqVOXi82qyA5YhYk8T9BaniF+k9T39Lap5orOLaBuJNRgGVhEscswx8UgYgEZ8QeNOortaS7jp9vmOjpUf0kstQPAT8pIAwYMTzqwdc8d9Po1K9bbhau8ChQwX84mAXaJVTE2TzGu7ecs1xVHS8M+YP7Q67WBtU/gmVWnJwsKZJP/61GSc3Y1J42evvem1qjI2zp0SzNSqU81KaQUHYLI/LxPp4yR6fgvcb2kN1/aa1dxUFOqcTSQAXKtoMYbg2gYOJOt/tKr9RTYVqW5O1cVmVQ1Bagb/FFrEjlY5/nqhmLqk78Qhf7N21Ny5kUu4zCznGfprXwagpqkEj1Z/zZiY59j+mveO9zTp7ejTBApgSbJMAAAcduf21jwow8unBkHgn2J/nmPrGsb5stLOwhvtEqEblYUtdTQYe38zSSDNwA7Y7aI6kxqdNoVBIsOTObcriM8xj2Gs+P6JNSibiPTjOJBM/zGtt+zf2ZaBNsBiB/mn2+Yzoj2ioOy0pv4NrF9qMgw5z+xP8SdPGcITcYkj9ZgD+Oqn9n+9L06iQMCQRHPEH9hq4gY0dPspNUQ4qMJz9R+2P2762qPH01kNPMZ41gEgji2DzzOP4ROjQKMvKyABwP45/hrec8Y/5/XXqkTx7a2PwnUgqEhRpmRIJzj/n1GvBMSJ+ny/5jUlFuPqf66wZEe2J/TUiypaVaURBE/tPt31mtVttme8/+9SE+3v/AMxrbUjcpO9RjMHtg/11trSRmByY/wCfx1moTDEdhxqBRYGDAjn9zznSKrvP+qenBBLBQBHsufbnP/nGn1QAk5HbVfq7e/dXQLZyCPzAEXT+38NKq6BNpayh/tF3Rp9M3rMvNIU5GMsQqkRPDN3j6jXMfs+rONpVe5TFRsN/hABkkcElmgmf5avn2wP/APS6vzrU/wBYM/8Axn9NIfD/AEoPsaH4NMhkLfIXyfV+YXTm0n+mk7c8NoAHUp+yjryhvCVEPVqVHo3UmV5LUywZpBIEjJyZgcxPObRT6TtSAR1QqCJAFekQB7BmBJA9ySTqg06tbaLVpHDMljXM0KCVBZQRmQCLuYzPpGoWruMS36MY/TOrpbCK5Li62mqD8ptz6LxDcwulfaZ1WntthUNWmtYVGFNVMYnJIJBggAkGPiKjQ/SPs/2D7RPO2IV3py5Y/iAtkklTAafYY4gRGrraGBDFSO4I9s8Hvwdbgkj561h1hCzrivTPs2jqFXbjcNSVKfmI9MAuUJtAaGBBkGcQY/bHiPwtV2lbYJW3lXctX3ARkqSQAXUXKC5ABUwR8/lq79G8Cfd+oNvTXetcCBdhlnHIMFQAqgdhONSdb224q9SopUWg+1Ty6lMN8aVQxlwAJJPGTER8wbL85VgbkB9pNanNOg4uWMqZ7zkMsH2xxz3086TQtaimZSBInEDuf99K/Gqqa4byw1oUTacHJk+/IGmfhtSKgm4TMZJE8kZzwD+2sr+1C0DsIH7Rq3poAmRc0444zPY5A/XU+ypH+zqvpnDkwx+HkE/MLGPlrf7QsbelnJqE8SeD9PeORqXwVVZqJQgsCxE4mCOCPYLGfmBGjPbQg/5ofwJWQipRE45kzJ9xAGP1PHOrarmBMc4+n/rVC8OUmpbkzMlmTkTjvg/8E6vtJRAx31dPKENYdaVmmDM9uP07Y1sMyNbDgjvP9dYYGD9O+nRCQtSpj9NeUys99eIPHaNenMAYxqla1Xn56kBk68WjGtWJBMDtP89TJRZZdYSZknH/ADvrAaT747/rrK4iJ+h/86rVRYqL3+fY/pP7TrAAJIGc5z9Mft/PUdUzB7zyOP2/9alpqIEgT76mZUWzIBGAM+2kmxBFW6S2cx2mfnxH89NtzVhSQTwTP8udKOkOFe0yZ/hz8/lpVQ9YBOpjqkpN9rBH9lbqQCJpZjI/FTP8/bGq34d3jr07bsgDwqgLIW61o5zH6jj+Fx+0vamp07cKigv6CAB6sOpJU+9s/wDnXPuhhUpJsXQLULLTSGR2PmZDFqawLcy3a2JJEaRtzC+kNYPonbK4AmUetUbus1KpRVaqU7gPNHwk4ZXRWuyCCCOe0HSyr4FLMWYbeSSTl+Tz20/2NGpQqu1ejRvOA9JsMh4wyhhmcE/SZzvuaVa9rVp23GJ3O5UxOJVTA+gwNYadRzDDHBo4/a2l1rieI+l0ErM554njjtrawAMATmMft8pyNb1z8Ooap9Sf6j/JtdkiCuOF50JJb5j+mln3W6vcSMNODJEfp9Bpww5+p0tT/wC7/wCw/wAhpbo9Uxpz4Kmdd3FR98yuLlvtAacLgTHfBu/XVp6MsO3pJtgrGYEEcd5BPY6qniGofv75P95THPb041cuin8U/wCk/wA9Bm9OdZiS+Od+opUVIDAs028kiBwB7nPtpt4RAO1pOMGWGOcMy59+B/DQ/iiip2tNioJLISSBJlTOdF+DP/tR9f8A4rowOulu7Cqvh/cMN+FLT63BETjI5A4/210I1IP6jVGoIB1MgACKjRHbnV6U5P6ajLEhVW0PcpD3zme2vNJn9NROfU/0X+upJydOlJhecnB+Q/8AOsYHeMSAdbHjUbn1/wDaP5nUKpZfPfXqi3E8cCex/Q/rr3fW6cP/AM7aoXVqNj+/b6fTWatUyAB7/wBNeRRJx7fy1Hte30/rqjKsLyCQOxieCP3HOshvh7T/ABOsD4h9D/Ma2YfDoQdVZ3JT12t+GAvJchsESsMRn6250u6SW8wGMXCDdJjHMwZMn34+emPiNYVIEert/pbXukqIXA7aTUPWC0U+wUX1vNF8Ht7e451ynqXgXzWL7R/KeT+GrEJezGCHJlPSVAHssCNda6kJo1foP6arm0c28n+8b+Bx+2je8tMhDSALVQ6XR+uMWpvtpcqPW7UoYAWwSrj1EZmREHEmdF0vCfiEgEbykggQpqfCPY/hHjjk/U669tzgakI00U6cdkeSWar8pX/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1" name="Picture 10" descr="https://upload.wikimedia.org/wikipedia/commons/8/8b/Belisarius_mosa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81200"/>
            <a:ext cx="44196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" y="2209800"/>
            <a:ext cx="27432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00"/>
                </a:solidFill>
                <a:latin typeface="Architect" pitchFamily="34" charset="0"/>
              </a:rPr>
              <a:t>Macedonian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00"/>
                </a:solidFill>
                <a:latin typeface="Architect" pitchFamily="34" charset="0"/>
              </a:rPr>
              <a:t>Multi-purpose units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00"/>
                </a:solidFill>
                <a:latin typeface="Architect" pitchFamily="34" charset="0"/>
              </a:rPr>
              <a:t>“Eternal Peace”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err="1" smtClean="0">
                <a:solidFill>
                  <a:srgbClr val="FFFF00"/>
                </a:solidFill>
                <a:latin typeface="Architect" pitchFamily="34" charset="0"/>
              </a:rPr>
              <a:t>Nika</a:t>
            </a:r>
            <a:r>
              <a:rPr lang="en-US" sz="2600" b="1" dirty="0" smtClean="0">
                <a:solidFill>
                  <a:srgbClr val="FFFF00"/>
                </a:solidFill>
                <a:latin typeface="Architect" pitchFamily="34" charset="0"/>
              </a:rPr>
              <a:t> Revolts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00"/>
                </a:solidFill>
                <a:latin typeface="Architect" pitchFamily="34" charset="0"/>
              </a:rPr>
              <a:t>Italian Campaign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en-US" sz="2600" dirty="0">
              <a:solidFill>
                <a:srgbClr val="FFFF00"/>
              </a:solidFill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CC186"/>
                </a:solidFill>
                <a:latin typeface="Architect" pitchFamily="34" charset="0"/>
              </a:rPr>
              <a:t>Justinian’s Empire at its Peak</a:t>
            </a:r>
            <a:endParaRPr lang="en-US" sz="2800" b="1" baseline="30000" dirty="0">
              <a:solidFill>
                <a:srgbClr val="FCC186"/>
              </a:solidFill>
              <a:latin typeface="Architect" pitchFamily="34" charset="0"/>
            </a:endParaRPr>
          </a:p>
        </p:txBody>
      </p:sp>
      <p:pic>
        <p:nvPicPr>
          <p:cNvPr id="12291" name="Picture 8" descr="map-Byz Empire-565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371600" y="1257300"/>
            <a:ext cx="6553200" cy="4914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rgbClr val="FCC186"/>
                </a:solidFill>
                <a:latin typeface="Architect" pitchFamily="34" charset="0"/>
              </a:rPr>
              <a:t>Church of </a:t>
            </a:r>
            <a:r>
              <a:rPr lang="en-US" sz="4200" b="1" i="1">
                <a:solidFill>
                  <a:srgbClr val="FCC186"/>
                </a:solidFill>
                <a:latin typeface="Architect" pitchFamily="34" charset="0"/>
              </a:rPr>
              <a:t>Hagia Sophia</a:t>
            </a:r>
            <a:r>
              <a:rPr lang="en-US" sz="4200" b="1">
                <a:solidFill>
                  <a:srgbClr val="FCC186"/>
                </a:solidFill>
                <a:latin typeface="Architect" pitchFamily="34" charset="0"/>
              </a:rPr>
              <a:t> [Holy Wisdom]</a:t>
            </a:r>
            <a:endParaRPr lang="en-US" sz="4200" b="1" i="1">
              <a:solidFill>
                <a:srgbClr val="FCC186"/>
              </a:solidFill>
              <a:latin typeface="Architect" pitchFamily="34" charset="0"/>
            </a:endParaRPr>
          </a:p>
        </p:txBody>
      </p:sp>
      <p:pic>
        <p:nvPicPr>
          <p:cNvPr id="5126" name="Picture 6" descr="http://image.pbs.org/video-assets/pbs/nova/163020/images/mezzanine_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915400" cy="5359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rgbClr val="FCC186"/>
                </a:solidFill>
                <a:latin typeface="Architect" pitchFamily="34" charset="0"/>
              </a:rPr>
              <a:t>Interior of the Church of </a:t>
            </a:r>
            <a:r>
              <a:rPr lang="en-US" sz="4200" b="1" i="1">
                <a:solidFill>
                  <a:srgbClr val="FCC186"/>
                </a:solidFill>
                <a:latin typeface="Architect" pitchFamily="34" charset="0"/>
              </a:rPr>
              <a:t>Hagia Sophia</a:t>
            </a:r>
          </a:p>
        </p:txBody>
      </p:sp>
      <p:sp>
        <p:nvSpPr>
          <p:cNvPr id="4098" name="AutoShape 2" descr="Image result for interior hagia soph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johncavacas.com/wp-content/uploads/2012/10/Hagia-Sophia-Interior-Ayasofya-Istanb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3491"/>
            <a:ext cx="5943600" cy="3964508"/>
          </a:xfrm>
          <a:prstGeom prst="rect">
            <a:avLst/>
          </a:prstGeom>
          <a:noFill/>
        </p:spPr>
      </p:pic>
      <p:sp>
        <p:nvSpPr>
          <p:cNvPr id="4102" name="AutoShape 6" descr="data:image/jpeg;base64,/9j/4AAQSkZJRgABAQAAAQABAAD/2wCEAAkGBxMTEhUTExMWFhUXGRkbGBcYGBgaHxogGh0aGhoaGR0bICggHx8lIBcYIjEhJSkrLi4uGh8zODMtNygtLisBCgoKDg0OGxAQGy0lICYtLy0vLy0tLS8tLS0tLS0tLS0tLS8vLS0tLy0tLS0tLS0tLS0tLS0tLS0tLS0tLS0tLf/AABEIALcBEwMBIgACEQEDEQH/xAAcAAACAgMBAQAAAAAAAAAAAAAEBQMGAAECBwj/xABCEAACAQIEBAQDBgQFAwIHAAABAhEAAwQSITEFQVFhInGBkQYToTJCscHR8BQjUuEHYnKC8TOSohUWJDREU7LS4v/EABkBAAMBAQEAAAAAAAAAAAAAAAECAwAEBf/EAC4RAAICAQMBBwMEAwEAAAAAAAABAhEhAxIxQRMiUWFx0fAEMrGBkeHxQqHBBf/aAAwDAQACEQMRAD8A8z+HcO38Tagfen05z+FexYzH5rKyFa5bIZCeRG4BPUaecUk4lwW3Ym0gjvzbuTQC4hpBOwie/f8AP3rn3bshaGuL4189A66MsFAdJWYCmdipLKdditWLh+LRwt9fsMIcEbctf9LaV59irfy7sgEq50UbTHjXtmH1irV8MuBeNpoyXMwA5ZiMxXsWUg+YPOo6+leSmlKsFnvWwATGmtUDid0qWI0J205nfbWav2NYraKHddJ6jcH1GnpXnnHFkgZQdSfKNB7k1D6eDV2WmwGxdZiSwkyZ8gN9fKuMKGXOTqokCO9S8OITXkOfXTYUww+FNxiEELux2A6CrxkoyeCck2hHfYk76Dkdx+tSWAqiFE5o1Jj+9NrnCo1BAHMkET5cyPOKDy2lOuZ475VHl9dyaSerGTpjqDSIfl5jlZ1B/pUFjWhw9tIXzzn20FNMFiM0jKFA1ELljsevLWpRckgbyPbuTTR21gDT6iR+GHZnj/SAPxmtf+kWzMliPPfyimz2VY/aOmpMf3rGw2qmQV3B1E01syQtTgWGP3CSN/E/11pPirCoxVLCkCNSGbzqz3WC6lgBtqfb1oHEBSGAYiY116n9RSOXix1ETNbEf9FPKGE9/wC1RC1aO9qJHJ2HbY0xXDuDoS3Q7+0n0riLo5+6z+VLupc/7Y23yB8NwhHnK7r3OUjyoUYC6DpB1gHaac4a1mJkAEruOx/vRVqwZ35b/rTRm65FcEImW8o/mIwH9Q1HqRXLeNZ5cjVpR40LCe+/t7UnxLAuZWfLQ/3o9oDYI1sTyP0ro4Yg7R3pza4cLn2WnXZoBPZTzNRcSsFSI2I06R0HORzqkNVSZOWm0ImaDFd2F71LetTrzrm3birpE7CLLajX9yK7wxJulZlRy9qFJjU7fvX6VzhcRlbOPbzpKwNeRhiL5WT3qWwzXUIiOp5aDShgPmkToBqdd65x10DwjSenSsombAsQ0sf6QYFR2reYzy5RXdxfuj1/f096Pw9hVAzkjmAN46ntVOCZ0nDgELs0Rv2pBibpJ7VYeJNmtlbTTGpG2nMjXWq4VoR8WZs4CGsom2mn/FZTAPW8TdN4SdxpQYwpInlUnBsK4AjXnlnX0P5H3q3YPhEidp5d+mvX2rmWGOyn3sIMuUgH+nqCOQ76jXlS18dm8GZlKyDBHmexIbWREielWHj9v5ZyAQfwncetUziYKt81Bp96ATBGxMcuR7TVlTVCnpJ+ILV7DJdYhC3gMkAZwJKjfTmJ7VWMbZDHMupIIEafUjaZPpVQXETmAINtgAytJG4I008QgajoKsvB7pus1tyqFdeQUKBBgTqRH4HzlKKir6FYys6tYJmypbUE9dIA2JPTXnv0FNxbW2xCauQJOuQadOZJE8zrUfzwYt2lKpPKGNw6AlomBBnXftQuJcWv8zzAjQLyEjYnSuOU3J0uPD3KqNGX2zeJiIM6k6doU8/Oll24skImZgNC0n2HtXWNztJJnUddBuRpz9ax7IIDA6T+/wDntRjBUNbOb63FAZj4jpl6cthpvW7ZEKhcgNExpzjU9B09ahxoObNJOn05j6/uK0OWUEsPsjrMnflv6+lVVVjAvXJYXwiqhyiCNZk/Wo71kqpzCFI9+kDrUHBnaGN05jIygba8unKhuIY5s3U7BeVLvVeLG25Aceq5ZaSByHt+dDWrseF9O+8dm/WprngBZjLGBHKeQAqJrJAVZ8dxhJ6Dn6Vzykp/P3/YtFOIWoG8CeRqazYnUnfWll22ALxA0QiIJHnsaKRmDBAxCsvh7EefnSxdKpZX9P8A6F54GS4ZSZ1mOtdNhZBAMGCPelYxN0ro0XEOo0gx17Gi8HxIOhEQw0PY1ZTjT8hKYqvYGdv0/t+FdYfDudDDLI0aNTvAnn9KkwyXFIRgWGwYb+v60U2IIjSV1A0HkVPvvuJ9KSDm+aa8RpKPTDB0v2yoI8E6ZTtJ3yncFR97bXyqJr1wHx+IHfNBmOhHvrXL2zcYT+kTsPID861bDr9g5h0O37+tPKnj5+4qTRxjOHh/+mYbmjfkaUEFGysDI3Bqw4UK/wBnwsI8Omsf0n8qkxNhXGS5y2cCWHnHLX971TT1nHD/AJ/knLTUsorhYMCraA6g9D+h5+/mLZ2IijeIYF7ZKNsdjyPcfpUFm16V2waatHNJNPIWgCgnsJn60AW3Zt+X77fjRGMvAwikFdyep/tQq+IzyFMkK2EYFIzMQCwEgctI36wNYpxwvCq6l28TEmZpXhzE5tmEGNwO3tUtlXRgqsRmIAKzqCYn0+lEAzwvDs91kQAMCIMxrvE9a1xT4UdjmtqDI1hlieca/vWhuJY0KPl2tvvN19fzpn8MfE2Q/LvaqeZJj/d0P+b36jAZVm4TcBgiCORrK9lHDbJ1F8IDsrEAj3HtyiI0it0LBYn+HbpzgjY7k04+NPjFMGi20C3LpWZEj5c9Y1J7aab9DWMLiltrI3Ueh00rz3i2Oa5cZiZJOs85qW3c/Ipwj0zgOMN5f4zGH5iEkWrcAFyN3YDdAdNNzUvxJxW49oNauEIRoqWwiqZgjwztB35FesVX7t8IpBBZMOlq2qAkCWBJLEaxIbaJJGtB2+KK4ytltdcobKRuDuTmBjWZgQCOfPKO7vUNw6F9+8WJ+YkhTOYeFgdp00O3PfaaIsXiClxP5mUgKsE5gfukbjTT0TtWr+Gd3B+xCsc2/gUakf1LyHXnvQvzflOGVpDc1mGjmOaup5VVSTwjU+WXNcUoAS0czMPFcWfMKskkb9evpytoSSxjqYI9AeQ71WcBiXtyisRzBEknnuNutbe9cGouvPefx3rnnpr7Uy0W+aLW9pWERpyj8qV3UKEqdif379aW4fi91D4lDDquh9REfQmm1vHW76mG8UeRHY9D32B51KGnLT5yijmpeoKdDDag842/e1CXBoNwJ8J19v0/5pz8P2rLYm3bxTZbZbU7dYBPLWAT60+/xCv4dnt2rIQ5FgsIAjTKsjcr17+ddCi0t7YjdvakUy3iniNS52B5RuT60XYs6ElpPM0E6kEg77T17H9xWyRlyTAJluwgTUNaLlw+SkHXQls2jcbP90fZ79TUmGt5rjNyXwj8TXaYtBbZl2XSPwqbD2/l2wOxJPeJNcjbV4rol8+ZLpe4DZtTZun+ouf37V1eU/Kt3Oa5T6QJ+lT4IfyQOq/jXfDlzWFHaD9R+VGU6bfg/n4Mo8ehDjbeUi6NtA0cx19K4xGE1+Zb+1zH9Q6edS4E/wAshvuEqfTb6RWkbIpQHUaod9J29NqCUrpdMeTQcfPE4bFQmZeuo2I3BFDtJbNqB/SNuwA5b/uawp4s206NHP8Avtr/AGq0/BnwyMY7q1wpkWQBqdTA39ZP7HZpQrC6kZy6srcZVk7t+fOucVAUKN29PfyptxrAPhbrJd+0ug6HoR50BhrO9x9Dyn8KSXdzL4/AZd7CJMNhVUAka9Ry8+v73rCnzTliTEyNh59tqjvcTRTEjvMz7AH6xTzh+JRACVXxbnXXpoJ2/OaGnvl96BLavtEmKwRVMl1fDE91/wAwPfUxHWqkZk5ZESAQcsjqfffyq6/GPEFa2tpfvyzMDIUL5dY+hqjNcDBt8o0UdTvJ9vwru0VtRy6j3HGVQIzj0BPtt+4qZLQyyrSo36+1R2LGZIy+LcHrzI8+lQC4VIZRtv68j6VdMi0GrdFd28UwBAMA/v0pfi9G0+ywBHaaktHmJIp7tC1TOmYg10HmtvBFQHSsYbYX4jxdtQlvEXFRdlDGB2FZSXOayjSFLe2VrbEE7bFtR2NU1rZJMDberItwgZ9JMg7Qdtuf770sFrM0CQoM9fXTc0Aja9jmXEMwAYPBKONGBAIBB36g9galvvhmbI2Gu23MaWrmffXQMPwpdfnIDIJUfLJ7bqR5qY/2miMBbAsO50Lv8oH+mULH3OUeU1zTikr/AE5ZVPNfqMEwh2W8rWRIcEqrJmGUTBI/ZpBewr2wUfaZE7GOanbUU34eVtFs40dSmVRsSRK99Mpk0FctFFKScvIDUONPEPp71KDak/ljySoL4fb+Yqk6shKyOev6GpblozroKg4HpbbkC5j2XSj3tE7nUfuPP971tTnI8OBddGUHXXrG3lQy2zOZSVYbHaf1pg7AaKPF5UNctHeSXPfbyoKT6DUg3C44XRlYZbg/cj96eWxVk6lX5CZ8iAPqRp3pHeRpkfaWIIEe/tVl4cRdw6kiGY/RNPaWPt2NLNJRvp+Ax5rr+QTWSH1Xk379aiu4Yj/MBHmOkH8u9MMmUEMJ+tWrgnGMHb4dftzN982ZSu86LHKF35GZo6cHzeDTdYKFbEacswJB0OkwNfSpziG/mZjuDAOnlH1ot7KwAwO24186htYZDGViJ5THpOtRbjLLRSmsHIxMOqiCgABP4+3612jkW8qkghuWvNv1oy1wO6bL3xPy0YKxzCZJAkDf7w1jn51DfRbchrhJ56k+giNaOyCr5fyzbm7I7pjPyzRPnsfpUSYYdCenrvHWjMH8tiMoJJnWI1H761bmwWHPC0ujKt9GM6gMxDEMD10II6CKOnG01Hp4mlKqbKaoW3E+Jvw6dh/amPCOJ3LF0OjQ4Bj2nKRznUR/moBHUtCiY1JOseVdG0qEXGP2dQT1Gs/v/mLltab+exTbaaRrivEXvub+IbXudB+lL3D3RJlLfKPtH9B+9a3bUXbgdgck+BPwJ5eVFPdLDNGg0gHUd5ramo1Lz/Hp7mhBNeX5Ibdi3b2UyOeXX/ymi7d9dRLeRA+mlRqHiUbMOhrYbPuunWua3J28/qXpJYKrxksuaftXG1jovTz8PtQKJqgOw8R82gx7RR3H2PzoJMACfc7d6gYWsxZmZtZAUEAdvwr2oPuJnlzXeaIb7ERl0JPhA/e8xWY5JzMvWHA7H7Q7H8aLstnfwgDSQ2WWGuXmTt1qDEEqSwYFVhYJ+2pA9+ZoxlkVrAFiT4Lf+78amwF3lpG/KosWB4VHIfjrr6Gt4UwDNXStEm6YRcIHPShprtjOp9BXJHM+g603Apxl7fjWV0SesVlCw0MbuLnwqAAe4+k0dYsgLIkx9peYPU9uhojhfAg6FwewBEyetQFGtvB8JGgJ2PYzyoWAi+XEk/ZbQ847juDr6nrXeAIAuYe6QquQyvyDDZv9JGk1MtySzAD/ADJ/T3Hboalw2DDLNxZsoMzQYKzsqHqTpB03PKknHchouiPEWHtJF/NmfRDAICjmW55th2B6ggTEYmESJ3YAdV8OuvUzy60yuWbrAumJUIfuElcgGyhddAAAI5Clyulsls3zro565VPImdWPpFT2ZyPfgPMDghCqT4l1YdGfxQehCldOtOsZ8NYhcOb/AMo/KidxIX+vLvk78hrtVKwGNdLguCGMgspJh9ZIaNwdfrFerY7/ABCtYzD/ACbSm3euA22DR4EIm4VPOQMo9Tyo9guZMPaPiJRLeEgFjEjn1oW3aLMTpA2r0Lg3wc+LVmzrbUaAlM2Y8xEjQaa1VcTgvlM6GMyMykg6HKSpIPPb9mueWnJR3PqWU1uoSC39veQJjy1ou85s4pV+7lCwP6hJb3Zn961gzDmCSQRoR5bg1Bj0Jt5idVIMkydDqZ96Fd7a+uDXixrxC/8AzCoWdARECAeZJgRvpQqIraTkb8e87cuprV0GMxnK4GokwVBjbllbl0rlLwkHXKoYljIB2ga6wI3jmKySUMBt7shCYe8u2o/fvXNu+wIHy1kbDQfTSgsVxV3+xoOv6Dn6+1L7l1hMsZ84HpFRjFv7qKvys9AwXxKyYK5hTZJ+YSc3TNHLnt1pBcveL/pAk7zGo1HX6xVcnnr7mjMNnMZS2nefoapqPckn0BCNN0PLaXtAihQNv3/etXsKRrdb06+gofDcTdPtgsvUfjH6V3ey58ytAYeEkjefEJ2mAPSRXNDtN1cLy6lntS9yfBXELZFUjrIIPsagxo+bdFoHwjVz26ev4Qakws5wcwlQxJn+oAKoPPXX070HgsQPl3HjMbjRHaQoGvSg9JqblHwX7v8AgG/FP4gl/wDqIIAnxAbRyAjyAra+C4wOxrpy7PmW2cqAFiASFHVjyGm9PMN8OPirqqkSRJJMAAcydeoGgrLQk6UuqC9VK2uhXb2a22moPLlVi+HLtpbtu5dTNbBl1IncHWOcEzHatca4K9rPbeAy7HcbaEEgSD1qrXeKi1DKZJ+50PQ/vrRhoTeV9y/36mlqxryZL/izh7Q4gWtZPlXLaOuSMpkakRprvVOUxpB1getG41zcnOYZjmA5L1Haf0oKzbhxm8OUyZ99P3zr1Y5WTz5YZu+ssQpbUBbccxsZqO+gNwj7qwCeywPrH1qe1dcaJERq0bE7kNy3itW7KjuN56n8qaKYrILgzSx3J9ulRjSiXGv5UPdXzqidYEa6mEj1rFBJ6964tgmj7KACswIhGGFZUjZqysEvGDBWcuwER1PIeWxqe/hFugg76Su095/Oo0IBEbVOqljpvv5dzSULZVsTh3S54ZzZoXSZnTKwG4M0XxABk+Xa2U/zRP39jBO6j7Knbc86b8buhLZOSWA0YDckcjusb7zt1pDwbCNf8SFLZWAujeMHkR0PX/mmCBENAAJE7a7CocNw1hLbgaED98qfYrgpS21x7qhgYCwZJOw30/SibPw7iPki6FFxCAWVTLrzkqd53gH0pd3LGoq9wQQDz/etEW258+o/ev40Ti7SkjUQQI9TypbxDEFWyrlMbkD8etOngVo9A+G/8RsRhbYtZEvW12B8LDUk6juTvNVzH/EWczcRiS2Zo5+KTv1/Oq6lzSSY/PyrVrEBjAP79aaVS5AnQ3t8Xt/MZ9RO2m3PXryqO9xMMhVUYlgRJIG/470PgcIbhYksEQS50kToABG5Og9TyNFYmwLR1VQOQEMx6Es35Ry0rmnCO6+pVTdUMeH8XQAJdUiI3EjRQJ68ulS4q6t0FljJyI5kD8p9yaRYZWYywUprA0GvJQT4deppocQotMqldIAgydN0boQeY0IqT0UraKx1LpATXAqyf+fKgL2JLRAqcYRsud9Z2pnw/AZYZ7fhOkdPMelRlt01byzoW6eFgSq7EDeBPKjMHj8pgjTnHmORpnhAuYbZSSpGkr/STz5H3qfHcLJ0AnT270ktWO7bJDx05VaYLZvrGaZUb9RUljiQVoMQ2hnY9DrseXtS69hXtMw6SD+neuLwXKuaDJ8ImJ6liNgusn9g6elH1TE1JsZYviFlQ2UliSNtR21On/NC4DHItpVaUIIOo7zQSX2IGpXoqQumkRHLfxE+9GBstkO0uxcr8s+LSAVad+unPfbfqjp0qficrnmz1z4B49g7eHuLcvWlJYkhmGogDbnz96UfDfxbh8NfKs021DIGUEkgbHyOUV5s75SJQZT/AJcreXQEeUe9c3bhG2x2I0n9D2rpSjS8idvPmXv4++MkxJX5CFABBdolhy01iJPXevN7rQZ3PU0Ult3mFYxEwCYnqeVM/gu1bbHWkvW8ynOI75WIPfUUJNBWBFh7YzKGMAkSTyBOp9qtV34dJXmIMAjKRsNp3Enf061ZeJ/C9m9ZBMWyJ+WV5TrDTq3T0pVwG9kw3y3P8yy7I6qp0klkbybxQTH2fKuWU7T28opVNWVGzbZ0e0YZ0YsCFMkAQR2AifXtS8T/AG/OrP8AEXB7iMcSiOFYeI7ZSZViwGuo1jXQyYmKraLm/E9TVVLANtnFuyW8uZqcWNCKmHhG1c2ic0RM8qeORZAa4c5oA1rUwSJmnj4UKM3MiDJC5p+0o5giOflSTEXAWMEHoYjTyqhJ4O6yhgaytRrL9etMpgj9KMwqwhPcAd99+w39K5vYtTbk6xsO9Kv/AFbwnMVAPh1MCP1NIn4maO8dxO22jNCp13IO7abzRHC7GVmzfZuH/pQJYA+DKOseWhM0puWVzrdBHhGxO45CPP0oK7ji58ciNo3ToD9PEKcBcLYXF4lgv/y1lZeCfFEExmO5gLO/2j1qxcAxqX76/JF5EQnN4Q2YiIWFlsusz5VXvgPi/wDDBh8tWL65idG0IWZOUgNB2kS2teh8B45hks3Lpyq4EuSRLtqSBzJLGdolqPZqXU26jzX/ABE4fbtYi/cRYTw6EEeJlDMACO5P+6vN78zJ3Ote3YzhVziJdLWSEXPcd4YNcuEkoFKkbfenSBXm3xPgkR2SB8y05DQmWApiGEASdNqLhQIyK/i8UQiplA0Ex5c+9DYN1zagnQ7Vu/4mzHnXCWiJJ3OgpeoxcvhZ7f8AB3CR/wDUieWi2xkH1uUwxrWgHkGcoDKJJ2G5J20Gw0NVD4dxeRntsf5dwCT/AEsklW082Bjkxq14zH3Uj+dBIGVwqgkAamQMzLGxn3qEoPcMC8QwbIdbZAKW1GaAJVVlZJHhBJkgTp1pGcy3sjuGBG47SQYHPf3pliuKAwVAcuAGRixggAaLOXLA0O+9K7LAtmVMgEiASQWOmk9N/alju6j46Fv+Dv4PLebGPIS2/wAq34hLRJKkaZhpA7zyo7AcBvtgjjWuqUVgApGplghIO2527HaqKrwIcRBiaY4XGuq5VuHKSCVk5TsdR6CmenCSqSHU5J2mWU/CVxbYxYWLZ0JJG5MSBuBOgmdaM4nwG9bw9vFlhkucgSWUEGJnQyAfIxvS7/3fiWs/INxfl/0wvI5gJid+9LsTxe86BHuH5a/ZUnQb7D1NLPSh1zgeOpPp4jz4/wADhbd5f4ZwwdAWXMWIJHMnqIMefaqFibRe44H3TlCj/L09ZPrR3zRssknnQOIkXGMnKxJ8O88wPX6R1pUqbrAJ8K8mrAIYqwJYEEqIM6g+I9Ka8Kb5V28lwzEMCYP2TE+quaX4ZYKOPshYfXUyCSOpJDQP7USLoZ1CnO4RkJjLnBDADX7wBHn6aupXj589yW2sjS/bW8jZW+zcHiGsZleQDzPhWlV420DW1fPrrA5jp71a+E4u3hLbYW6k5rLrcKkfbugFcp5gDLr3MVVv4M3RmAn9edO5KrMk+AnhrAYfMAfFdKtrpooK+HvL69jRmGIUrdCktYIuKB4cyT/NQkQdpIM6eKgOD22JawxI+YBlMbMhzD1j5i/7hXoXCfhvOpuW8102RBU6ZgynMASImDAEnedNJXY3K0bcqpjXEDJZW6pVlygrcJEKhAIYTprIJPeqpevfw2KtYxmD2LxFq+VII/yudI0In/bHOrH8E4m22GuYHEmGsMuQSfHbu/YUx9oS0Ry06VXPi74kwRwzWLM5oy5QvhJUiGE6IPCGESZMQIqvZJcE9zZz8WcXCC9bW3/NIIYsytlAnPGg1IJg6kaEcp88ZlRgVkruJ0Pke/Ksx+OuXAucjwqqgCdcogM42mIE9h3JAEnU0u1VgdSaH10ZgCvOplsQCACX0BHIzqR2EDeah4XDArIzQCARvO+vID9anN7KInQfh07ia10GrI8SSywTPXSJPl22pRiLQnT1oy/i50Gg7UMU0kUysWVEGZTvWVjIPKspiZdcVeCqSzQoBLeXIetUHG4s3XLn0HQdKbfFHEiW+Uu279zyHpp9OlIwOntQRiycDbNbE8iR9JFMUsBvtCO/P0NQ8JsZLQGmbUntNK+IfEBDZbQBjTMdZ/09qASwWsIyzkYanynfcbHl0NSfxBACXM66gxOkwY8J3Op2Jqt4D4ncMBdAZeoEEdx+lXTD+JQRDAiR0M7Vro1HeH4kQkK0Hc5WNsnb7pIn671W+ME+MEOA5BLNMk+fTX3Aqx2sMAh/lATuvKPIaVUOI2HRyFLKvQHT6Vo6jbcQuCSTASgA0cadh+lDKmw369z1or5bsYnMTRl/hTW7eYuoaYKxqN59RpPSaZyFoCwGDYuFB1JA08xp5/pT1k0ykFR0YSuvIdPSDSvhWHL3baZjqwH676bVccXg3U+C4GGujCY7SZH0pZSXUaKZUnVc0BVPq34ZqgeZIaQRsAIAEToPWm9+0AfEgHl++3Sl+XNnJJLTEk+Ub9qW03gok0NrfwvdfDi/IhgWUSZIUkEkR2NI2tAbTPTvz0r2HBYAW+E2rpE3ChiDplZS0EeR96oHALYuYhLbAEZ0GvMEjT61qadDKmhKMFdC5ijR1rS4dmiJJMb/ALmvp3F8Lstaa2ba5YIiBXzy5cXiF+7rPSDoSfahPcgw2sNx/wAItZw4xDPsVzKPu5gSPPaOx5mlHB+GnEYhrSlRILANP3ROkagwN69C4orPws/NgXQxY6zmXOFBAgDnEconmK85Ust8MrZfAQSOhUqfpNRpp94paku6Cvg1bOwZpUBt/wDMq9J0zfSp+D3xauo0aBhMamOe+vtTq1wVTmCsSzqVE6DUqdfUD2rjhhQr9jKw0Mfv6VNa6cbSsL0O9TwWY4vD2MYL99DcU2ioH+ZYAM6aQI8jVdvY7DW3xRRcyFw1kRtLSUM8oLf9oofiOPuL/LFwleh1A9G0HpSi8pYyYn0/SuqM7WUc7hXUNxXHB4XS0iMrqysAJlWDaxyiRHej8J8d4m1mWw3ybZYkIoBAJPcb1X7WFZmyqsk8tKFZdjJIqkZVwI14k+Nxz3GLM5JO+u+swe3agjJrsnU+HbnRKYUi2LjaA/Z6n+1aTZlQFECd+1Zc+zJ9qn+XJHfYfme2lQXjmHelGI7N9hsY/vqfwFM7Xi1MzSVZBorBYjWCdeVM0KmbxSkGpsNenQ+tTYq3mEjWlw8J/GiZhpsz2rK5GJ8qysAUXmLEnqZ96J4blzAsYg85qG4ulHYW0IiPPatQGwvF8TJ0QRv4v0+vvSS7bjcEdCP71csZ8JOlhWeEa4VREJOfMTqWWAAoRbjTJ+yNNaZfE3wxascJF9h/MZrYtxpClvtHmSy678x3p+yaQm9WeclehmvSuEeCxbQsJVADy5Cd+leaodRHXlVnfi+W2Flix6iMvP151KXBRK3SHmL47r8tTAEySefrSm9jy4Kv4jOh5jyNNPhT4JbF2heuYhbKMYVn1zEadRFW9/8ACe3bQvcxoCqJzZNh/wB9ebu0ZTb3W0810Z2rWlCO1JUUGxhgpQZgWYAkz9n+lRHMtlkzpO2lT/EHCLjXS1m3mQAfZILTucw3JkxoKtHC/h6ytwC1dLyyAXHWIgnNCbwCANSJnpBLTE/B2Uko8wfuNqD3VpH1oy/9DR05JTlV+N/0Q7Jy4PP/AISs/wDxMkR8tWJkbGMuvvVk4gVgcqObh9y2SQyE7HOMhPYkyD70k4rjFJKMsMuhE/gRvXVDWjqZi79BXpuPIl4q0KDOu/pQVpAcxmNPeOX1qXibScuwgfU1ytuSq9T+n0pnh2MuKLX/AO5CMOlkSItlT4tCCsL4eREDmdBQHw5iAuKtsxGUOkkkaAMDNM8fwFRYFzTYEamYkb9410jYiNqT4HhjXHCATmIgb69tf3FTWsrst2bo92u/FWDg/wDxNs+TA14Y18C87E+EgjSJ3zCOmoU08ufBqgGL8uBOVVMHWCJBPTmPagBw1icjkDpqNJO5H7nSn1NTyEhBKyXFYshMjQfmKpUGTCqSsnXmQfTzpI9sNcUTAK6tGyqdTHlVkscLMENmMQASoEayeY0317mosRwcm34V1nWBuOSyJ3ykxv4Yrmnu6FYONcingNw/MdJ+xIHlyP5+tcYj+XiJ2DnN7zP1mpsFZu2cULihvFbILBToU06eQ8xUHFONfxIt3C2YqSoJmfFDQfahBvdSWGjTWLvgg4koJJoCy+4HP8qPZg6Zl1gwdI386BLLMAQa7YJ7cnNNq8GYNhDEsA2hE8gNSR3mAPWu8bYVQjiZfNnDDSQRJGsxrv2NCthWuEZDlb+rXQHT9KacW4WbqNc1FxEUZFWQxRiGIg/0nWJ2XrIzdSFStCe8oGx0P07UyxTq2Hw5H3c6sO+kHyiueF/DOMckDDu0EqRoNRvOu3fnBjY1IMLcW06uhVrV6LisNVzKRr5FQP8AcOopm01gFNPIoykkxvsPXf8AKoLuGYGTPrV44J8MricPiTpnDIokfZLKflnrBdQp6hu1P0+C8O2GS/aDFXy7nVSTlKtylW8M9RVIRuNiSeaPI8Hbm5kAguGUT1I8PuYA7muDhmXWO806+LOHi1dZBK3bR8Q1B5FXX3B9aYfMW7aXELA+ZIdeS3FjOOwaQ47PHKtRrEdu8Ms/vvXNmwrOATAPM/2qXE4bKSRseXQ1AumvOleBlk9Fsf4bOyg2/mMhGhygT30bbp2rKXYD/E3FW7apObKInMB5aRWVsCd487v4jMw5QNP1ovhXxDewzB7WUOJgsoYiQRpO25o7E8UF+38tbYWSuZyNguoC9PTqetV0iipO7M0WLE/GV+6yPfIuFJCqPAIYjPtzYKqzyAor4x+O7nELaWmsraVHzeFiZhSoGw0GY+9VSfL2qW2Bzp3NtVYuxI1Y0M9Kc8Ewi4jM9xtcwUCeoAmN9J+hpKaefDWCcuBbANwyddgAJP0mozpJtlY8lpyJaAQB21lVA25HqJ8O/ajcHcRgCq3dpYllChZhogSTDCTVWbjDuWJyxrsNNdNOdNsDifm2EYAZluFcsAypGbwyJH2YnXc6VzS02lkupWyxcPxIVpN3LEKq5VzENpz5QFE8gPOjmx7LcyKQC3LMh0iTJSNoAmCNaUIFt5PmL492WNASZPPWZ9gB5M8HcsqucqoB0BK68pE6mP1NSemnyrDuZrEYG3fm41y4MolgGMEQNDyZT+dUsfaZue/qZP51eeN4+38m58tYkQTMxOkbDnHtVIsnWOpHP99KtoQUVhUJqSb5YLifE4U7g6HrG4qbBWs1+2DyH5ipuF4Y3byAdGJ/D86YcIw04wrG2ntJpZ6iUmvIvCHdT8yz/GyLbXDohgm0rOCSZA2idoiRy0pH8JI5xAYASrHKNTMT3qw/GN63ce1KtCWwhMGIWdB3P73oL/D5ZvloEAmO2h/Wkc03gZRe12Wq3w28E0W4JykqjIFZQ3iXXaZza9INVvE2yC4d8oMkKVGaUkrIJEaE8tZ7Gr/8UXowwEwMy5mVspUTIgjqQAfOvJeN/ELG8gZgMxEjfKfEI7faIjtXTrqqo5tJXZYlx2ZcipdhraguCqxEEnUajxfhSrhdu8isttBBaGEGIkGNYj/++809wIuXYEggKCwUjbwkdwMwJ23Apa9l899dgWTLJifsqR7aVyPUSpF4wuzl+I2sLcKuQxXIDAB3JMCN9Ao5ciRGteW4YhPmKDMQR5ow/ItVj40GF5sx0BnXny16mq/dw5F0nTKWIP8Av0/Ouj6eW67Ja8dtFj+HbYZ2tnZlIHpqKsXwt8CrfZcRcdfkq5VknxECZnpv7VTuB4kretmQNQp8z4fxpzxtbyXGFtmSSGIBjUGRtVp21SZGNJ5Lt8u1Yur8nDqLRYL8xhAMOWUjMCSCCRO0AeVDWeK4ofOS3h0zghZlQWjMGckLABUaDcxPWqVY47jLSIgutC7LJO2nt/emfDcX84Kt64y6RmzHQQBrPSAQRqCBXM9KSzg6O0iy0f8AquOU22QkZ0zXD/LMEH5TFQRJjNbbfUldhIqxcU+JcFh8TkvMpa8LRkayWOQyRygoddxPSvIPi/iLJiEt23YW7VtUEHSSqltecysz/T2quY+8W0LFm5cz+/0FV0tN1ciU5K6RccTxDFYZ8S1lMiXCwKEAiFZsqkA6EBiNKRWfjbGWw6K4yOzMyRpLatHMSdd96YjiGKxEtltKSAGPikmAM251MSe80qufDVzfMn1rojJpUiTVu2AcX47cxV0Xb0FwoWQIkCYB67mpPh6743wpIC34CE7C6J+UZOwaTbJ6PPKiV+Gjzcf9v9603w+Jg3PoKO5vIKFTY+ZVlIYaENuCNCOxHSsbYGmOI4WmYs9xmYmSxMkk7kk6knrXP8BY5n3ag8m4E7EzvW6aHD2P8vuaysaxYrFEBB1BIEH7M6z3On0FBC3Td0tBTmKyDtrO3Ll/xUh4BfuItyzhMUVbUMLNwqQdBlIBmZGvekUlyFpiX5dF2cPmGnKO5JOw7edMU+HcQADctXUXTVrbga7ctu9d5CbiWgCGY5QJHhBA8JEaoRJn86bcqs1OxCWgxznrt5frR9rF/LGjMNCPCY0O4PY1Y8Z8Gpaa0M5LXGHhkEBef3R2iouOcCW47upW3bU5Egb5QNfUyZ6RSLUjKO7oM4SUq6ld/jh/m+lPvhrFpF05iHAXIs6kzqwgclLanrVcxWByT4gY6U/+HP5WDxmIOhyfLQ938Aj/ALj7UXUkDMWMl+MLIJUrcMaZgLbA+8GjU+K8IyhWcgdDaYf/AIk1QMBeRM2e0tyQIzFwB38DKan4Zgc63SSZUKF7szAfgDW2I25l/wAVxS2bR+XqpYSddwNBDAGlVi4ruBtM66aaTpWfFeSzct2LYjJaQt/rYFiT6MtQ8GU5lP2nb7K79dT+QpJJRi2PDvSSLb8G/DF5LxuZcylIWQeu8Dy3qwYe9gLbu4zB2eCLhIWZ1IyjUa1ZRiUwyk3GtrlVRBYCAqjrvXleC4wjgSrZhsdNeevevF+l1Ja8pOSrg7ZSxS4LYl+1cTxCz4hIILg6TIgD+kf+VMeBW8MkBQocqZVCyx4QMxLEDf8AGqzhcfYLozZojxDuDK6dDz/0gc6eYfjeFJCm3mJMCVA1Om9WvaO1aCOLcKuXLjI19snhIWDqBtOVSN25afkv/wDZtq7e+bpmQiSxZQWXSfEupke4994ziKZS9tGBAGpuGCGMAaa8vQgVzYv52kFgNAULE6g6tJ3mCx86WevPm/yBaaAuF8TyC4EsG46lbYgNB+WGUmVGuoEDbc1xj7GKcMxQJOozR+Bn8KIvceXDM1pELAMCDIjxDN+LH2qHiXxOxT7CrpzM/pVN100uQKPJU73BGW4PmvOb12Fc2vhx7ucw+XUAqpOoJEzty2reN4kbozGCVIiNNzzo7hnEFVfE+SWIkFQORAOb/Uad6mpB3EWUIyjRWOIYJ7V4oQQxgjUDc6eWoPtVw+JrjEW7uhzqD03AJ+tLOOXAQt0EMCCM0rBA2UmNAcx15+1FrixewFs6kpKyYJ8J0k+UV6EG3FOXJxTVOkIb94lhyovAvvr+/wBxQOIGgIra3NDHMfhr+IFPwLdk3Gy2IulmASFUMwMl8oyhzOxIAnyperW10QZm7a+5qfGDMqszFjsyxAHTnrzoX+JGygAdtfoun1pWMgrC3bmaM2TsNaNa3e53bnoI/OlDXTPl1OUcv6fPmabXSpQMqrpowInWAefrWRmR3MK3O6/q0fnUf8DM+It/v/T1rdy4qjM7KoidESY2kCKJwv8APH8m4co5GFaeZgLqfI0yFADgkG40P+o+2lcGwv8AST/sb8xRl93XMjFmjX7R8QPfqDz70p4lfW2B99mGZZJ0G0tJ6g6dqIAj5I/o/wDEfrWqUjio/wDspWUQWL3uZiWPM1YeAcZxC6fxF4WxC5RcaABsAJgDbQdBWVlJNKqHg2mNsX8Y4y2kjF3RB8IBJkEAJvsIBJnX11ofgeJuX8Q+JvMblyNWbuI+iiPWtVlT1UowdD6bblkfJi5uXL/K0kJ/qOi/U/SlvFb2VUt/0iT5nX9KysoNJQSRk7m2VrFAmTymm/Gbfy8Dh7I++xuN3yiAO+rk+lZWVaOETlyV63YqxcAwwLIsfauA+1ZWUbBRxx+6b2Mvv/nYDyXwj6KKtfwJw4PiLBPIGfNZ/wD2FZWVxfXzcfppteBbRxNM9ou4Ky0s9m2xIJJZVJPnIryU4KxELaRTzYCCeo0rKyuT6STemvRDQ6h+GwGFCybRO/37g/Bq7x2Gw9m2by25ZPEFL3CCRG8sRWVlWlFF4OxfexI/hEjRsqMdOWbbXzopsQU1LTJAEqBGvYVlZXJtVV5loi/huKS85e7bQsXK6rIICjKYPPSmpuIB4UVd9lA/AVlZXVKCVUTi+Sr8cxIKP21oQKGsvlPNZkdQ0f7SYHWsrKvtSkvX2JN3F+goQzhLiAki3dUz1BUL7TsKK4FiYs3U7hvcQfoordZV4/5evsc7X2+nuD4eGG57/uKgxDlBodjWVlN1NQN89QdZ2PLrvUPzNgdv2P7+lZWU7RNEjeJSO0eo1/X2ongN0srITsNPxH51lZSsKA+JSbtyOaQB10BHtvUPCeK/LWMsiZEGCDWVlP0FfJaFxgCfNvqGuDluMp0IPUjSTziqvx2Td118Ij0nT2rdZQD0FZFarKyiC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cdn.c.photoshelter.com/img-get2/I0000D4nbxjD.3ZE/fit=1000x750/Hagia-Sophia-mosque-interior-j31610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960120"/>
            <a:ext cx="5029200" cy="3339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FCC186"/>
                </a:solidFill>
                <a:latin typeface="Architect" pitchFamily="34" charset="0"/>
              </a:rPr>
              <a:t>Justinian’s Code</a:t>
            </a:r>
            <a:endParaRPr lang="en-US" sz="5400" b="1" baseline="30000">
              <a:solidFill>
                <a:srgbClr val="FCC186"/>
              </a:solidFill>
              <a:latin typeface="Architect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57633" y="1752600"/>
            <a:ext cx="6324167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latin typeface="Architect" pitchFamily="34" charset="0"/>
              </a:rPr>
              <a:t>Corpus </a:t>
            </a:r>
            <a:r>
              <a:rPr lang="en-US" sz="4400" b="1" i="1" dirty="0" err="1">
                <a:solidFill>
                  <a:srgbClr val="FFFF00"/>
                </a:solidFill>
                <a:latin typeface="Architect" pitchFamily="34" charset="0"/>
              </a:rPr>
              <a:t>Juris</a:t>
            </a:r>
            <a:r>
              <a:rPr lang="en-US" sz="4400" b="1" i="1" dirty="0">
                <a:solidFill>
                  <a:srgbClr val="FFFF00"/>
                </a:solidFill>
                <a:latin typeface="Architect" pitchFamily="34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Architect" pitchFamily="34" charset="0"/>
              </a:rPr>
              <a:t>Civilis</a:t>
            </a:r>
            <a:r>
              <a:rPr lang="en-US" sz="4400" b="1" dirty="0">
                <a:solidFill>
                  <a:srgbClr val="FFFF00"/>
                </a:solidFill>
                <a:latin typeface="Architect" pitchFamily="34" charset="0"/>
              </a:rPr>
              <a:t>:</a:t>
            </a:r>
          </a:p>
          <a:p>
            <a:r>
              <a:rPr lang="en-US" sz="3600" b="1" dirty="0">
                <a:solidFill>
                  <a:srgbClr val="FFFF00"/>
                </a:solidFill>
                <a:latin typeface="Architect" pitchFamily="34" charset="0"/>
              </a:rPr>
              <a:t>      </a:t>
            </a:r>
            <a:r>
              <a:rPr lang="en-US" sz="3200" b="1" dirty="0">
                <a:solidFill>
                  <a:srgbClr val="FFFF00"/>
                </a:solidFill>
                <a:latin typeface="Architect" pitchFamily="34" charset="0"/>
              </a:rPr>
              <a:t>1.</a:t>
            </a:r>
            <a:r>
              <a:rPr lang="en-US" sz="3600" b="1" dirty="0">
                <a:solidFill>
                  <a:srgbClr val="FFFF00"/>
                </a:solidFill>
                <a:latin typeface="Architect" pitchFamily="34" charset="0"/>
              </a:rPr>
              <a:t>   </a:t>
            </a:r>
            <a:r>
              <a:rPr lang="en-US" sz="3600" b="1" dirty="0" smtClean="0">
                <a:solidFill>
                  <a:srgbClr val="FFFF00"/>
                </a:solidFill>
                <a:latin typeface="Architect" pitchFamily="34" charset="0"/>
              </a:rPr>
              <a:t>Digest (selected cases)</a:t>
            </a:r>
            <a:endParaRPr lang="en-US" sz="3600" b="1" dirty="0">
              <a:solidFill>
                <a:srgbClr val="FFFF00"/>
              </a:solidFill>
              <a:latin typeface="Architect" pitchFamily="34" charset="0"/>
            </a:endParaRPr>
          </a:p>
          <a:p>
            <a:r>
              <a:rPr lang="en-US" sz="3600" b="1" dirty="0">
                <a:solidFill>
                  <a:srgbClr val="FFFF00"/>
                </a:solidFill>
                <a:latin typeface="Architect" pitchFamily="34" charset="0"/>
              </a:rPr>
              <a:t>      </a:t>
            </a:r>
            <a:r>
              <a:rPr lang="en-US" sz="3200" b="1" dirty="0">
                <a:solidFill>
                  <a:srgbClr val="FFFF00"/>
                </a:solidFill>
                <a:latin typeface="Architect" pitchFamily="34" charset="0"/>
              </a:rPr>
              <a:t>2.</a:t>
            </a:r>
            <a:r>
              <a:rPr lang="en-US" sz="3600" b="1" dirty="0">
                <a:solidFill>
                  <a:srgbClr val="FFFF00"/>
                </a:solidFill>
                <a:latin typeface="Architect" pitchFamily="34" charset="0"/>
              </a:rPr>
              <a:t>  </a:t>
            </a:r>
            <a:r>
              <a:rPr lang="en-US" sz="3600" b="1" dirty="0" smtClean="0">
                <a:solidFill>
                  <a:srgbClr val="FFFF00"/>
                </a:solidFill>
                <a:latin typeface="Architect" pitchFamily="34" charset="0"/>
              </a:rPr>
              <a:t>Institutes (law students)</a:t>
            </a:r>
            <a:endParaRPr lang="en-US" sz="3600" b="1" dirty="0">
              <a:solidFill>
                <a:srgbClr val="FFFF00"/>
              </a:solidFill>
              <a:latin typeface="Architect" pitchFamily="34" charset="0"/>
            </a:endParaRPr>
          </a:p>
          <a:p>
            <a:r>
              <a:rPr lang="en-US" sz="3600" b="1" dirty="0">
                <a:solidFill>
                  <a:srgbClr val="FFFF00"/>
                </a:solidFill>
                <a:latin typeface="Architect" pitchFamily="34" charset="0"/>
              </a:rPr>
              <a:t>      </a:t>
            </a:r>
            <a:r>
              <a:rPr lang="en-US" sz="3200" b="1" dirty="0">
                <a:solidFill>
                  <a:srgbClr val="FFFF00"/>
                </a:solidFill>
                <a:latin typeface="Architect" pitchFamily="34" charset="0"/>
              </a:rPr>
              <a:t>3.</a:t>
            </a:r>
            <a:r>
              <a:rPr lang="en-US" sz="3600" b="1" dirty="0">
                <a:solidFill>
                  <a:srgbClr val="FFFF00"/>
                </a:solidFill>
                <a:latin typeface="Architect" pitchFamily="34" charset="0"/>
              </a:rPr>
              <a:t>  </a:t>
            </a:r>
            <a:r>
              <a:rPr lang="en-US" sz="3600" b="1" dirty="0" smtClean="0">
                <a:solidFill>
                  <a:srgbClr val="FFFF00"/>
                </a:solidFill>
                <a:latin typeface="Architect" pitchFamily="34" charset="0"/>
              </a:rPr>
              <a:t>New Code</a:t>
            </a:r>
            <a:r>
              <a:rPr lang="en-US" sz="3600" b="1" dirty="0">
                <a:solidFill>
                  <a:srgbClr val="FFFF00"/>
                </a:solidFill>
                <a:latin typeface="Architect" pitchFamily="34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chitect" pitchFamily="34" charset="0"/>
              </a:rPr>
              <a:t>(Justinian)</a:t>
            </a:r>
            <a:endParaRPr lang="en-US" sz="3600" dirty="0">
              <a:solidFill>
                <a:srgbClr val="FFFF00"/>
              </a:solidFill>
              <a:latin typeface="Architect" pitchFamily="34" charset="0"/>
            </a:endParaRPr>
          </a:p>
        </p:txBody>
      </p:sp>
      <p:pic>
        <p:nvPicPr>
          <p:cNvPr id="15364" name="Picture 5" descr="Corupus Juris Civilis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6075363" y="3733800"/>
            <a:ext cx="2840037" cy="2895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4" name="Picture 2" descr="https://www.law.berkeley.edu/library/robbins/images/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95800"/>
            <a:ext cx="255521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CC186"/>
                </a:solidFill>
                <a:latin typeface="Architect" pitchFamily="34" charset="0"/>
              </a:rPr>
              <a:t>Byzantine &amp; Sassanid Empires, 6</a:t>
            </a:r>
            <a:r>
              <a:rPr lang="en-US" sz="4400" b="1" baseline="30000" dirty="0">
                <a:solidFill>
                  <a:srgbClr val="FCC186"/>
                </a:solidFill>
                <a:latin typeface="Architect" pitchFamily="34" charset="0"/>
              </a:rPr>
              <a:t>c</a:t>
            </a:r>
          </a:p>
        </p:txBody>
      </p:sp>
      <p:pic>
        <p:nvPicPr>
          <p:cNvPr id="16387" name="Picture 3" descr="Byzantine and Sassanid Empire, c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533400" y="1371600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map-Arabia In Time of Mohammed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762000" y="381000"/>
            <a:ext cx="4160838" cy="617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18818" name="Text Box 2"/>
          <p:cNvSpPr txBox="1">
            <a:spLocks noChangeArrowheads="1"/>
          </p:cNvSpPr>
          <p:nvPr/>
        </p:nvSpPr>
        <p:spPr bwMode="auto">
          <a:xfrm>
            <a:off x="5562600" y="0"/>
            <a:ext cx="3048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rgbClr val="FCC186"/>
                </a:solidFill>
                <a:latin typeface="Architect" pitchFamily="34" charset="0"/>
              </a:rPr>
              <a:t>7</a:t>
            </a:r>
            <a:r>
              <a:rPr lang="en-US" sz="6000" b="1" baseline="30000" dirty="0" smtClean="0">
                <a:solidFill>
                  <a:srgbClr val="FCC186"/>
                </a:solidFill>
                <a:latin typeface="Architect" pitchFamily="34" charset="0"/>
              </a:rPr>
              <a:t>th</a:t>
            </a:r>
            <a:r>
              <a:rPr lang="en-US" sz="6000" b="1" dirty="0" smtClean="0">
                <a:solidFill>
                  <a:srgbClr val="FCC186"/>
                </a:solidFill>
                <a:latin typeface="Architect" pitchFamily="34" charset="0"/>
              </a:rPr>
              <a:t> Century</a:t>
            </a:r>
            <a:r>
              <a:rPr lang="en-US" sz="6000" b="1" dirty="0" smtClean="0">
                <a:solidFill>
                  <a:srgbClr val="FCC186"/>
                </a:solidFill>
                <a:latin typeface="Architect" pitchFamily="34" charset="0"/>
              </a:rPr>
              <a:t> </a:t>
            </a:r>
            <a:r>
              <a:rPr lang="en-US" sz="6000" b="1" dirty="0">
                <a:solidFill>
                  <a:srgbClr val="FCC186"/>
                </a:solidFill>
                <a:latin typeface="Architect" pitchFamily="34" charset="0"/>
              </a:rPr>
              <a:t/>
            </a:r>
            <a:br>
              <a:rPr lang="en-US" sz="6000" b="1" dirty="0">
                <a:solidFill>
                  <a:srgbClr val="FCC186"/>
                </a:solidFill>
                <a:latin typeface="Architect" pitchFamily="34" charset="0"/>
              </a:rPr>
            </a:br>
            <a:r>
              <a:rPr lang="en-US" sz="6000" b="1" dirty="0">
                <a:solidFill>
                  <a:srgbClr val="FCC186"/>
                </a:solidFill>
                <a:latin typeface="Architect" pitchFamily="34" charset="0"/>
              </a:rPr>
              <a:t>Arabia:</a:t>
            </a:r>
            <a:br>
              <a:rPr lang="en-US" sz="6000" b="1" dirty="0">
                <a:solidFill>
                  <a:srgbClr val="FCC186"/>
                </a:solidFill>
                <a:latin typeface="Architect" pitchFamily="34" charset="0"/>
              </a:rPr>
            </a:br>
            <a:endParaRPr lang="en-US" sz="6000" b="1" dirty="0">
              <a:solidFill>
                <a:srgbClr val="FCC186"/>
              </a:solidFill>
              <a:latin typeface="Architect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1800" b="1" baseline="30000" dirty="0">
                <a:solidFill>
                  <a:srgbClr val="FCC186"/>
                </a:solidFill>
                <a:latin typeface="Architect" pitchFamily="34" charset="0"/>
              </a:rPr>
              <a:t/>
            </a:r>
            <a:br>
              <a:rPr lang="en-US" sz="1800" b="1" baseline="30000" dirty="0">
                <a:solidFill>
                  <a:srgbClr val="FCC186"/>
                </a:solidFill>
                <a:latin typeface="Architect" pitchFamily="34" charset="0"/>
              </a:rPr>
            </a:br>
            <a:r>
              <a:rPr lang="en-US" sz="7200" b="1" baseline="30000" dirty="0">
                <a:solidFill>
                  <a:srgbClr val="FCC186"/>
                </a:solidFill>
                <a:latin typeface="Architect" pitchFamily="34" charset="0"/>
              </a:rPr>
              <a:t>A Threat to the Great </a:t>
            </a:r>
            <a:r>
              <a:rPr lang="en-US" sz="7200" b="1" baseline="30000" dirty="0" smtClean="0">
                <a:solidFill>
                  <a:srgbClr val="FCC186"/>
                </a:solidFill>
                <a:latin typeface="Architect" pitchFamily="34" charset="0"/>
              </a:rPr>
              <a:t>Empires?</a:t>
            </a:r>
            <a:endParaRPr lang="en-US" sz="7200" b="1" baseline="30000" dirty="0">
              <a:solidFill>
                <a:srgbClr val="E82C00"/>
              </a:solidFill>
              <a:latin typeface="Architect" pitchFamily="34" charset="0"/>
            </a:endParaRPr>
          </a:p>
        </p:txBody>
      </p:sp>
      <p:sp>
        <p:nvSpPr>
          <p:cNvPr id="418822" name="Rectangle 6"/>
          <p:cNvSpPr>
            <a:spLocks noChangeArrowheads="1"/>
          </p:cNvSpPr>
          <p:nvPr/>
        </p:nvSpPr>
        <p:spPr bwMode="auto">
          <a:xfrm>
            <a:off x="2514600" y="43434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>
                <a:solidFill>
                  <a:srgbClr val="E82C00"/>
                </a:solidFill>
              </a:rPr>
              <a:t>?</a:t>
            </a:r>
          </a:p>
        </p:txBody>
      </p:sp>
      <p:sp>
        <p:nvSpPr>
          <p:cNvPr id="418823" name="Line 7"/>
          <p:cNvSpPr>
            <a:spLocks noChangeShapeType="1"/>
          </p:cNvSpPr>
          <p:nvPr/>
        </p:nvSpPr>
        <p:spPr bwMode="auto">
          <a:xfrm flipH="1" flipV="1">
            <a:off x="1447800" y="2057400"/>
            <a:ext cx="1371600" cy="2362200"/>
          </a:xfrm>
          <a:prstGeom prst="line">
            <a:avLst/>
          </a:prstGeom>
          <a:noFill/>
          <a:ln w="38100">
            <a:solidFill>
              <a:srgbClr val="E82C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8824" name="Line 8"/>
          <p:cNvSpPr>
            <a:spLocks noChangeShapeType="1"/>
          </p:cNvSpPr>
          <p:nvPr/>
        </p:nvSpPr>
        <p:spPr bwMode="auto">
          <a:xfrm flipV="1">
            <a:off x="3048000" y="3429000"/>
            <a:ext cx="838200" cy="990600"/>
          </a:xfrm>
          <a:prstGeom prst="line">
            <a:avLst/>
          </a:prstGeom>
          <a:noFill/>
          <a:ln w="38100">
            <a:solidFill>
              <a:srgbClr val="E82C00"/>
            </a:solidFill>
            <a:round/>
            <a:headEnd/>
            <a:tailEnd type="triangle" w="med" len="med"/>
          </a:ln>
          <a:effectLst>
            <a:outerShdw dist="28398" dir="3806097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62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rgbClr val="FCC186"/>
                </a:solidFill>
                <a:latin typeface="Architect" pitchFamily="34" charset="0"/>
              </a:rPr>
              <a:t>750 AD</a:t>
            </a:r>
            <a:endParaRPr lang="en-US" sz="7200" b="1" baseline="30000" dirty="0">
              <a:solidFill>
                <a:srgbClr val="E82C00"/>
              </a:solidFill>
              <a:latin typeface="Architect" pitchFamily="34" charset="0"/>
            </a:endParaRPr>
          </a:p>
        </p:txBody>
      </p:sp>
      <p:pic>
        <p:nvPicPr>
          <p:cNvPr id="32772" name="Picture 4" descr="Image result for muslim conquest and byzantine 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15476" cy="4800600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81000" y="610618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CC186"/>
                </a:solidFill>
                <a:latin typeface="Architect" pitchFamily="34" charset="0"/>
              </a:rPr>
              <a:t>Byzantine Empire loses Italy, Egypt, Bulgaria and Syria</a:t>
            </a:r>
            <a:endParaRPr lang="en-US" sz="2800" b="1" baseline="30000" dirty="0">
              <a:solidFill>
                <a:srgbClr val="E82C00"/>
              </a:solidFill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 smtClean="0">
                <a:solidFill>
                  <a:srgbClr val="FCC186"/>
                </a:solidFill>
                <a:latin typeface="Architect" pitchFamily="34" charset="0"/>
              </a:rPr>
              <a:t>Basil II</a:t>
            </a:r>
            <a:endParaRPr lang="en-US" sz="5400" b="1" baseline="30000" dirty="0">
              <a:solidFill>
                <a:srgbClr val="FCC186"/>
              </a:solidFill>
              <a:latin typeface="Architect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52800" y="1219200"/>
            <a:ext cx="56388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rgbClr val="FCC186"/>
                </a:solidFill>
                <a:latin typeface="Architect" pitchFamily="34" charset="0"/>
              </a:rPr>
              <a:t> </a:t>
            </a:r>
            <a:r>
              <a:rPr lang="en-US" sz="4400" b="1" dirty="0" smtClean="0">
                <a:solidFill>
                  <a:srgbClr val="FCC186"/>
                </a:solidFill>
                <a:latin typeface="Architect" pitchFamily="34" charset="0"/>
              </a:rPr>
              <a:t>Empire steadily declined in wealth and territory until 976 AD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rgbClr val="FCC186"/>
                </a:solidFill>
                <a:latin typeface="Architect" pitchFamily="34" charset="0"/>
              </a:rPr>
              <a:t>Basil the </a:t>
            </a:r>
            <a:r>
              <a:rPr lang="en-US" sz="4400" b="1" dirty="0" err="1" smtClean="0">
                <a:solidFill>
                  <a:srgbClr val="FCC186"/>
                </a:solidFill>
                <a:latin typeface="Architect" pitchFamily="34" charset="0"/>
              </a:rPr>
              <a:t>Bulgar</a:t>
            </a:r>
            <a:r>
              <a:rPr lang="en-US" sz="4400" b="1" dirty="0" smtClean="0">
                <a:solidFill>
                  <a:srgbClr val="FCC186"/>
                </a:solidFill>
                <a:latin typeface="Architect" pitchFamily="34" charset="0"/>
              </a:rPr>
              <a:t> Slayer ruled for 49 years and restored much of the empire’s wealth </a:t>
            </a:r>
            <a:endParaRPr lang="en-US" sz="4400" b="1" baseline="30000" dirty="0">
              <a:solidFill>
                <a:srgbClr val="FCC186"/>
              </a:solidFill>
              <a:latin typeface="Architect" pitchFamily="34" charset="0"/>
            </a:endParaRPr>
          </a:p>
        </p:txBody>
      </p:sp>
      <p:sp>
        <p:nvSpPr>
          <p:cNvPr id="30726" name="AutoShape 6" descr="Image result for basil 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Image result for basil 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Image result for basil 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2" name="Picture 12" descr="Image result for basil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2946989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yzantine mosa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6400799" cy="4800600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7200" y="373559"/>
            <a:ext cx="838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CC186"/>
                </a:solidFill>
                <a:latin typeface="Architect" pitchFamily="34" charset="0"/>
              </a:rPr>
              <a:t>Byzantine </a:t>
            </a:r>
            <a:r>
              <a:rPr lang="en-US" sz="4400" b="1" dirty="0" smtClean="0">
                <a:solidFill>
                  <a:srgbClr val="FCC186"/>
                </a:solidFill>
                <a:latin typeface="Architect" pitchFamily="34" charset="0"/>
              </a:rPr>
              <a:t>Mosaics</a:t>
            </a:r>
            <a:endParaRPr lang="en-US" sz="4400" b="1" baseline="30000" dirty="0">
              <a:solidFill>
                <a:srgbClr val="FCC186"/>
              </a:solidFill>
              <a:latin typeface="Architect" pitchFamily="34" charset="0"/>
            </a:endParaRPr>
          </a:p>
        </p:txBody>
      </p:sp>
      <p:pic>
        <p:nvPicPr>
          <p:cNvPr id="1028" name="Picture 4" descr="Image result for byzantine mosa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72000"/>
            <a:ext cx="3886200" cy="1943101"/>
          </a:xfrm>
          <a:prstGeom prst="rect">
            <a:avLst/>
          </a:prstGeom>
          <a:noFill/>
        </p:spPr>
      </p:pic>
      <p:pic>
        <p:nvPicPr>
          <p:cNvPr id="1030" name="Picture 6" descr="Image result for byzantine mosa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950" y="1600200"/>
            <a:ext cx="2000250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FCC186"/>
                </a:solidFill>
                <a:latin typeface="Architect" pitchFamily="34" charset="0"/>
              </a:rPr>
              <a:t>The Roman Empire Divided in 294</a:t>
            </a:r>
            <a:endParaRPr lang="en-US" sz="3600" b="1" i="1">
              <a:solidFill>
                <a:srgbClr val="FCC186"/>
              </a:solidFill>
              <a:latin typeface="Architect" pitchFamily="34" charset="0"/>
            </a:endParaRPr>
          </a:p>
        </p:txBody>
      </p:sp>
      <p:pic>
        <p:nvPicPr>
          <p:cNvPr id="4099" name="Picture 8" descr="map-Diocletian's Empire Split-294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295400" y="990600"/>
            <a:ext cx="6786563" cy="5170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0350" y="6213475"/>
            <a:ext cx="87312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FFFF00"/>
                </a:solidFill>
                <a:latin typeface="Architect" pitchFamily="34" charset="0"/>
              </a:rPr>
              <a:t> Diocletian divides empire to help administer the vast territory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7200" y="449759"/>
            <a:ext cx="838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FCC186"/>
                </a:solidFill>
                <a:latin typeface="Architect" pitchFamily="34" charset="0"/>
              </a:rPr>
              <a:t>Byzantine Empire 1025AD</a:t>
            </a:r>
            <a:endParaRPr lang="en-US" sz="4400" b="1" baseline="30000" dirty="0">
              <a:solidFill>
                <a:srgbClr val="FCC186"/>
              </a:solidFill>
              <a:latin typeface="Architect" pitchFamily="34" charset="0"/>
            </a:endParaRPr>
          </a:p>
        </p:txBody>
      </p:sp>
      <p:pic>
        <p:nvPicPr>
          <p:cNvPr id="30722" name="Picture 2" descr="Image result for map of byzantine empire basil II 1025 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905000"/>
            <a:ext cx="8161867" cy="459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FCC186"/>
                </a:solidFill>
                <a:latin typeface="Architect" pitchFamily="34" charset="0"/>
              </a:rPr>
              <a:t>Fourth Crusade 1204 AD</a:t>
            </a:r>
            <a:endParaRPr lang="en-US" sz="4400" b="1" baseline="30000" dirty="0">
              <a:solidFill>
                <a:srgbClr val="FCC186"/>
              </a:solidFill>
              <a:latin typeface="Architect" pitchFamily="34" charset="0"/>
            </a:endParaRPr>
          </a:p>
        </p:txBody>
      </p:sp>
      <p:pic>
        <p:nvPicPr>
          <p:cNvPr id="3481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620000" cy="4495800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57912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CC186"/>
                </a:solidFill>
                <a:latin typeface="Architect" pitchFamily="34" charset="0"/>
              </a:rPr>
              <a:t>Primarily French and Venetian force sacks the largest Christian city in the world</a:t>
            </a:r>
            <a:endParaRPr lang="en-US" sz="2800" b="1" baseline="30000" dirty="0">
              <a:solidFill>
                <a:srgbClr val="E82C00"/>
              </a:solidFill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FCC186"/>
                </a:solidFill>
                <a:latin typeface="Architect" pitchFamily="34" charset="0"/>
              </a:rPr>
              <a:t>Byzantine Empire falls in 1453</a:t>
            </a:r>
            <a:endParaRPr lang="en-US" sz="4400" b="1" baseline="30000" dirty="0">
              <a:solidFill>
                <a:srgbClr val="FCC186"/>
              </a:solidFill>
              <a:latin typeface="Architect" pitchFamily="34" charset="0"/>
            </a:endParaRPr>
          </a:p>
        </p:txBody>
      </p:sp>
      <p:pic>
        <p:nvPicPr>
          <p:cNvPr id="33794" name="Picture 2" descr="Image result for byzantine empire in 1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43" y="1066800"/>
            <a:ext cx="6011557" cy="5695951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248400" y="1398687"/>
            <a:ext cx="2743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CC186"/>
                </a:solidFill>
                <a:latin typeface="Architect" pitchFamily="34" charset="0"/>
              </a:rPr>
              <a:t>Byzantine Empire never recovered from 4</a:t>
            </a:r>
            <a:r>
              <a:rPr lang="en-US" sz="3600" b="1" baseline="30000" dirty="0" smtClean="0">
                <a:solidFill>
                  <a:srgbClr val="FCC186"/>
                </a:solidFill>
                <a:latin typeface="Architect" pitchFamily="34" charset="0"/>
              </a:rPr>
              <a:t>th</a:t>
            </a:r>
            <a:r>
              <a:rPr lang="en-US" sz="3600" b="1" dirty="0" smtClean="0">
                <a:solidFill>
                  <a:srgbClr val="FCC186"/>
                </a:solidFill>
                <a:latin typeface="Architect" pitchFamily="34" charset="0"/>
              </a:rPr>
              <a:t> Crusade and eventually falls to Ottoman Turks in 1453</a:t>
            </a:r>
            <a:endParaRPr lang="en-US" sz="3600" b="1" baseline="30000" dirty="0">
              <a:solidFill>
                <a:srgbClr val="FCC186"/>
              </a:solidFill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FCC186"/>
                </a:solidFill>
                <a:latin typeface="Architect" pitchFamily="34" charset="0"/>
              </a:rPr>
              <a:t>Constantine’s City--</a:t>
            </a:r>
            <a:r>
              <a:rPr lang="en-US" sz="4400" b="1" i="1">
                <a:solidFill>
                  <a:srgbClr val="FCC186"/>
                </a:solidFill>
                <a:latin typeface="Architect" pitchFamily="34" charset="0"/>
              </a:rPr>
              <a:t>Constantinopolis</a:t>
            </a:r>
            <a:endParaRPr lang="en-US" sz="3600" b="1" i="1">
              <a:solidFill>
                <a:srgbClr val="FCC186"/>
              </a:solidFill>
              <a:latin typeface="Architect" pitchFamily="34" charset="0"/>
            </a:endParaRPr>
          </a:p>
        </p:txBody>
      </p:sp>
      <p:pic>
        <p:nvPicPr>
          <p:cNvPr id="5123" name="Picture 5" descr="constantine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2924175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4" name="Picture 7" descr="MapR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076450"/>
            <a:ext cx="4886325" cy="2876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505200" y="5244752"/>
            <a:ext cx="563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Architect" pitchFamily="34" charset="0"/>
              </a:rPr>
              <a:t> city founded at Greek Byzantium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Architect" pitchFamily="34" charset="0"/>
              </a:rPr>
              <a:t> Constantine </a:t>
            </a:r>
            <a:r>
              <a:rPr lang="en-US" sz="2800" b="1" dirty="0" smtClean="0">
                <a:solidFill>
                  <a:srgbClr val="FFFF00"/>
                </a:solidFill>
                <a:latin typeface="Architect" pitchFamily="34" charset="0"/>
              </a:rPr>
              <a:t>recognizes the importance of eastern Mediterranean</a:t>
            </a:r>
            <a:endParaRPr lang="en-US" sz="2800" dirty="0">
              <a:solidFill>
                <a:srgbClr val="FFFF00"/>
              </a:solidFill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FCC186"/>
                </a:solidFill>
                <a:latin typeface="Architect" pitchFamily="34" charset="0"/>
              </a:rPr>
              <a:t>Constantine and Christianity</a:t>
            </a:r>
            <a:endParaRPr lang="en-US" sz="3600" b="1" i="1" dirty="0">
              <a:solidFill>
                <a:srgbClr val="FCC186"/>
              </a:solidFill>
              <a:latin typeface="Architect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762000" y="1066800"/>
            <a:ext cx="5562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Architect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chitect" pitchFamily="34" charset="0"/>
              </a:rPr>
              <a:t>Battle of </a:t>
            </a:r>
            <a:r>
              <a:rPr lang="en-US" sz="2800" b="1" dirty="0" err="1" smtClean="0">
                <a:solidFill>
                  <a:srgbClr val="FFFF00"/>
                </a:solidFill>
                <a:latin typeface="Architect" pitchFamily="34" charset="0"/>
              </a:rPr>
              <a:t>Milvian</a:t>
            </a:r>
            <a:r>
              <a:rPr lang="en-US" sz="2800" b="1" dirty="0" smtClean="0">
                <a:solidFill>
                  <a:srgbClr val="FFFF00"/>
                </a:solidFill>
                <a:latin typeface="Architect" pitchFamily="34" charset="0"/>
              </a:rPr>
              <a:t> Bridge 312 AD</a:t>
            </a:r>
            <a:endParaRPr lang="en-US" sz="2800" b="1" dirty="0">
              <a:solidFill>
                <a:srgbClr val="FFFF00"/>
              </a:solidFill>
              <a:latin typeface="Architect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Architect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chitect" pitchFamily="34" charset="0"/>
              </a:rPr>
              <a:t>Edict of Milan 313 AD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chitect" pitchFamily="34" charset="0"/>
              </a:rPr>
              <a:t> Council of </a:t>
            </a:r>
            <a:r>
              <a:rPr lang="en-US" sz="2800" b="1" dirty="0" err="1" smtClean="0">
                <a:solidFill>
                  <a:srgbClr val="FFFF00"/>
                </a:solidFill>
                <a:latin typeface="Architect" pitchFamily="34" charset="0"/>
              </a:rPr>
              <a:t>Nicea</a:t>
            </a:r>
            <a:r>
              <a:rPr lang="en-US" sz="2800" b="1" dirty="0" smtClean="0">
                <a:solidFill>
                  <a:srgbClr val="FFFF00"/>
                </a:solidFill>
                <a:latin typeface="Architect" pitchFamily="34" charset="0"/>
              </a:rPr>
              <a:t> 325 AD</a:t>
            </a:r>
            <a:endParaRPr lang="en-US" sz="2800" dirty="0">
              <a:solidFill>
                <a:srgbClr val="FFFF00"/>
              </a:solidFill>
              <a:latin typeface="Architect" pitchFamily="34" charset="0"/>
            </a:endParaRPr>
          </a:p>
        </p:txBody>
      </p:sp>
      <p:pic>
        <p:nvPicPr>
          <p:cNvPr id="1026" name="Picture 2" descr="Image result for what symbol was painted on shields at battle of milvian 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2838450" cy="40005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1028" name="Picture 4" descr="Image result for constantine stat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442" y="2589807"/>
            <a:ext cx="4423358" cy="350619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622929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“liberty to follow that mode of religion which to each of them appeared best.”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CC186"/>
                </a:solidFill>
                <a:latin typeface="Architect" pitchFamily="34" charset="0"/>
              </a:rPr>
              <a:t>Barbarian Invasions of the Roman Empire</a:t>
            </a:r>
            <a:endParaRPr lang="en-US" sz="4000" b="1" i="1">
              <a:solidFill>
                <a:srgbClr val="FCC186"/>
              </a:solidFill>
              <a:latin typeface="Architect" pitchFamily="34" charset="0"/>
            </a:endParaRPr>
          </a:p>
        </p:txBody>
      </p:sp>
      <p:pic>
        <p:nvPicPr>
          <p:cNvPr id="6147" name="Picture 6" descr="map-Germanic Invasions of Rome-4c-5c"/>
          <p:cNvPicPr>
            <a:picLocks noChangeAspect="1" noChangeArrowheads="1"/>
          </p:cNvPicPr>
          <p:nvPr/>
        </p:nvPicPr>
        <p:blipFill>
          <a:blip r:embed="rId2" cstate="print">
            <a:lum bright="-24000" contrast="36000"/>
          </a:blip>
          <a:srcRect/>
          <a:stretch>
            <a:fillRect/>
          </a:stretch>
        </p:blipFill>
        <p:spPr bwMode="auto">
          <a:xfrm>
            <a:off x="1219200" y="1066800"/>
            <a:ext cx="6858000" cy="5394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FCC186"/>
                </a:solidFill>
                <a:latin typeface="Architect" pitchFamily="34" charset="0"/>
              </a:rPr>
              <a:t>Constantinople:  A Greek City</a:t>
            </a:r>
            <a:br>
              <a:rPr lang="en-US" sz="4800" b="1">
                <a:solidFill>
                  <a:srgbClr val="FCC186"/>
                </a:solidFill>
                <a:latin typeface="Architect" pitchFamily="34" charset="0"/>
              </a:rPr>
            </a:br>
            <a:r>
              <a:rPr lang="en-US" sz="4800" b="1">
                <a:solidFill>
                  <a:srgbClr val="FCC186"/>
                </a:solidFill>
                <a:latin typeface="Architect" pitchFamily="34" charset="0"/>
              </a:rPr>
              <a:t>(Istanbul Today)</a:t>
            </a:r>
            <a:endParaRPr lang="en-US" sz="4000" b="1" i="1">
              <a:solidFill>
                <a:srgbClr val="FCC186"/>
              </a:solidFill>
              <a:latin typeface="Architect" pitchFamily="34" charset="0"/>
            </a:endParaRPr>
          </a:p>
        </p:txBody>
      </p:sp>
      <p:pic>
        <p:nvPicPr>
          <p:cNvPr id="7171" name="Picture 4" descr="map-Constantinople During Justinian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533400" y="1924050"/>
            <a:ext cx="3841750" cy="3638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172" name="Picture 5" descr="map-Constantinople city plan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4648200" y="2819400"/>
            <a:ext cx="4114800" cy="3554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CC186"/>
                </a:solidFill>
                <a:latin typeface="Architect" pitchFamily="34" charset="0"/>
              </a:rPr>
              <a:t>Constantinople</a:t>
            </a:r>
            <a:endParaRPr lang="en-US" sz="4000" b="1" i="1" dirty="0">
              <a:solidFill>
                <a:srgbClr val="FCC186"/>
              </a:solidFill>
              <a:latin typeface="Architect" pitchFamily="34" charset="0"/>
            </a:endParaRPr>
          </a:p>
        </p:txBody>
      </p:sp>
      <p:pic>
        <p:nvPicPr>
          <p:cNvPr id="8195" name="Picture 2" descr="http://www.antoine-helbert.com/shop/articles/91518/zoom/CONSTANTINOPL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14600"/>
            <a:ext cx="7605713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28613" y="1401763"/>
            <a:ext cx="8586787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FFFF00"/>
                </a:solidFill>
                <a:latin typeface="Architect" pitchFamily="34" charset="0"/>
              </a:rPr>
              <a:t> Controlled crossing from Asia to Europe at Bosporus</a:t>
            </a: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FFFF00"/>
                </a:solidFill>
                <a:latin typeface="Architect" pitchFamily="34" charset="0"/>
              </a:rPr>
              <a:t> Built lavishly with marble palaces, baths, churches, museums</a:t>
            </a:r>
            <a:endParaRPr lang="en-US" sz="2600" dirty="0">
              <a:solidFill>
                <a:srgbClr val="FFFF00"/>
              </a:solidFill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FCC186"/>
                </a:solidFill>
                <a:latin typeface="Architect" pitchFamily="34" charset="0"/>
              </a:rPr>
              <a:t>Emperor Justinian </a:t>
            </a:r>
            <a:r>
              <a:rPr lang="en-US" sz="3200" b="1">
                <a:solidFill>
                  <a:srgbClr val="FCC186"/>
                </a:solidFill>
                <a:latin typeface="Architect" pitchFamily="34" charset="0"/>
              </a:rPr>
              <a:t>[r. 527-564]</a:t>
            </a:r>
            <a:endParaRPr lang="en-US" sz="3200" b="1" baseline="30000">
              <a:solidFill>
                <a:srgbClr val="FCC186"/>
              </a:solidFill>
              <a:latin typeface="Architect" pitchFamily="34" charset="0"/>
            </a:endParaRPr>
          </a:p>
        </p:txBody>
      </p:sp>
      <p:pic>
        <p:nvPicPr>
          <p:cNvPr id="9219" name="Picture 3" descr="justinian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2743200" y="1671638"/>
            <a:ext cx="6248400" cy="4652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76200" y="2209800"/>
            <a:ext cx="27432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00"/>
                </a:solidFill>
                <a:latin typeface="Architect" pitchFamily="34" charset="0"/>
              </a:rPr>
              <a:t>Humble origins</a:t>
            </a:r>
            <a:r>
              <a:rPr lang="en-US" sz="2600" b="1" dirty="0">
                <a:solidFill>
                  <a:srgbClr val="FFFF00"/>
                </a:solidFill>
                <a:latin typeface="Architect" pitchFamily="34" charset="0"/>
              </a:rPr>
              <a:t> </a:t>
            </a:r>
            <a:endParaRPr lang="en-US" sz="2600" b="1" dirty="0" smtClean="0">
              <a:solidFill>
                <a:srgbClr val="FFFF00"/>
              </a:solidFill>
              <a:latin typeface="Architect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00"/>
                </a:solidFill>
                <a:latin typeface="Architect" pitchFamily="34" charset="0"/>
              </a:rPr>
              <a:t>Macedonian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00"/>
                </a:solidFill>
                <a:latin typeface="Architect" pitchFamily="34" charset="0"/>
              </a:rPr>
              <a:t>Originally advisor to Justin I (his uncle) , later adopted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00"/>
                </a:solidFill>
                <a:latin typeface="Architect" pitchFamily="34" charset="0"/>
              </a:rPr>
              <a:t>“Emperor who never sleeps”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en-US" sz="2600" dirty="0">
              <a:solidFill>
                <a:srgbClr val="FFFF00"/>
              </a:solidFill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FCC186"/>
                </a:solidFill>
                <a:latin typeface="Architect" pitchFamily="34" charset="0"/>
              </a:rPr>
              <a:t>Empress Theodora</a:t>
            </a:r>
            <a:endParaRPr lang="en-US" sz="3200" b="1" baseline="30000">
              <a:solidFill>
                <a:srgbClr val="FCC186"/>
              </a:solidFill>
              <a:latin typeface="Architect" pitchFamily="34" charset="0"/>
            </a:endParaRPr>
          </a:p>
        </p:txBody>
      </p:sp>
      <p:pic>
        <p:nvPicPr>
          <p:cNvPr id="10243" name="Picture 4" descr="theodora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124200" y="1260475"/>
            <a:ext cx="5791200" cy="4378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6200" y="2209800"/>
            <a:ext cx="29718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00"/>
                </a:solidFill>
                <a:latin typeface="Architect" pitchFamily="34" charset="0"/>
              </a:rPr>
              <a:t>Humble origins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00"/>
                </a:solidFill>
                <a:latin typeface="Architect" pitchFamily="34" charset="0"/>
              </a:rPr>
              <a:t>Actress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00"/>
                </a:solidFill>
                <a:latin typeface="Architect" pitchFamily="34" charset="0"/>
              </a:rPr>
              <a:t>Justinian’s primary advisor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00"/>
                </a:solidFill>
                <a:latin typeface="Architect" pitchFamily="34" charset="0"/>
              </a:rPr>
              <a:t>Key role in </a:t>
            </a:r>
            <a:r>
              <a:rPr lang="en-US" sz="2600" b="1" dirty="0" err="1" smtClean="0">
                <a:solidFill>
                  <a:srgbClr val="FFFF00"/>
                </a:solidFill>
                <a:latin typeface="Architect" pitchFamily="34" charset="0"/>
              </a:rPr>
              <a:t>Nika</a:t>
            </a:r>
            <a:r>
              <a:rPr lang="en-US" sz="2600" b="1" dirty="0" smtClean="0">
                <a:solidFill>
                  <a:srgbClr val="FFFF00"/>
                </a:solidFill>
                <a:latin typeface="Architect" pitchFamily="34" charset="0"/>
              </a:rPr>
              <a:t> Revolt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en-US" sz="2600" dirty="0">
              <a:solidFill>
                <a:srgbClr val="FFFF00"/>
              </a:solidFill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5473</TotalTime>
  <Words>283</Words>
  <Application>Microsoft Office PowerPoint</Application>
  <PresentationFormat>On-screen Show (4:3)</PresentationFormat>
  <Paragraphs>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Architect</vt:lpstr>
      <vt:lpstr>Wingdings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Horace Greeley 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Byzantium</dc:title>
  <dc:creator>jmilican</dc:creator>
  <cp:lastModifiedBy>jmillican</cp:lastModifiedBy>
  <cp:revision>393</cp:revision>
  <cp:lastPrinted>1601-01-01T00:00:00Z</cp:lastPrinted>
  <dcterms:created xsi:type="dcterms:W3CDTF">2004-11-11T20:31:24Z</dcterms:created>
  <dcterms:modified xsi:type="dcterms:W3CDTF">2019-10-14T20:12:33Z</dcterms:modified>
</cp:coreProperties>
</file>